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7" r:id="rId1"/>
  </p:sldMasterIdLst>
  <p:notesMasterIdLst>
    <p:notesMasterId r:id="rId15"/>
  </p:notesMasterIdLst>
  <p:handoutMasterIdLst>
    <p:handoutMasterId r:id="rId16"/>
  </p:handoutMasterIdLst>
  <p:sldIdLst>
    <p:sldId id="326" r:id="rId2"/>
    <p:sldId id="327" r:id="rId3"/>
    <p:sldId id="328" r:id="rId4"/>
    <p:sldId id="329" r:id="rId5"/>
    <p:sldId id="330" r:id="rId6"/>
    <p:sldId id="338" r:id="rId7"/>
    <p:sldId id="331" r:id="rId8"/>
    <p:sldId id="332" r:id="rId9"/>
    <p:sldId id="333" r:id="rId10"/>
    <p:sldId id="334" r:id="rId11"/>
    <p:sldId id="335" r:id="rId12"/>
    <p:sldId id="336" r:id="rId13"/>
    <p:sldId id="337" r:id="rId14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91">
          <p15:clr>
            <a:srgbClr val="A4A3A4"/>
          </p15:clr>
        </p15:guide>
        <p15:guide id="3" orient="horz" pos="854">
          <p15:clr>
            <a:srgbClr val="A4A3A4"/>
          </p15:clr>
        </p15:guide>
        <p15:guide id="4" orient="horz" pos="821">
          <p15:clr>
            <a:srgbClr val="A4A3A4"/>
          </p15:clr>
        </p15:guide>
        <p15:guide id="5" orient="horz" pos="3072" userDrawn="1">
          <p15:clr>
            <a:srgbClr val="A4A3A4"/>
          </p15:clr>
        </p15:guide>
        <p15:guide id="6" orient="horz" pos="3151">
          <p15:clr>
            <a:srgbClr val="A4A3A4"/>
          </p15:clr>
        </p15:guide>
        <p15:guide id="7" pos="2880">
          <p15:clr>
            <a:srgbClr val="A4A3A4"/>
          </p15:clr>
        </p15:guide>
        <p15:guide id="8" pos="476">
          <p15:clr>
            <a:srgbClr val="A4A3A4"/>
          </p15:clr>
        </p15:guide>
        <p15:guide id="9" pos="5193">
          <p15:clr>
            <a:srgbClr val="A4A3A4"/>
          </p15:clr>
        </p15:guide>
        <p15:guide id="10" pos="546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8" autoAdjust="0"/>
    <p:restoredTop sz="94660"/>
  </p:normalViewPr>
  <p:slideViewPr>
    <p:cSldViewPr showGuides="1">
      <p:cViewPr varScale="1">
        <p:scale>
          <a:sx n="132" d="100"/>
          <a:sy n="132" d="100"/>
        </p:scale>
        <p:origin x="138" y="792"/>
      </p:cViewPr>
      <p:guideLst>
        <p:guide orient="horz" pos="1620"/>
        <p:guide orient="horz" pos="191"/>
        <p:guide orient="horz" pos="854"/>
        <p:guide orient="horz" pos="821"/>
        <p:guide orient="horz" pos="3072"/>
        <p:guide orient="horz" pos="3151"/>
        <p:guide pos="2880"/>
        <p:guide pos="476"/>
        <p:guide pos="5193"/>
        <p:guide pos="546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118" y="1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A1C04954-C962-4CE3-9016-38A329BB74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71531F8-7E36-4888-B6FC-BB64C98DFA1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1B082-8763-45A2-97A1-B46D7FE7567C}" type="datetimeFigureOut">
              <a:rPr lang="fr-FR" smtClean="0"/>
              <a:t>02/09/2026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10E2BF-636D-4402-9B85-23AE1C4F1B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97E2C0B-1A3D-4012-91F9-1EAAD896E0C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E6C12-38BB-4E46-82EC-A1231C2A79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53728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D680E798-53FF-4C51-A981-953463752515}" type="datetimeFigureOut">
              <a:rPr lang="fr-FR" smtClean="0"/>
              <a:pPr/>
              <a:t>02/09/2026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fld id="{1B06CD8F-B7ED-4A05-9FB1-A01CC0EF02CC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1662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/>
              <a:t>XX/XX/XXXX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gray">
          <a:xfrm>
            <a:off x="0" y="496350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fld id="{10C140CD-8AED-46FF-A9A2-77308F3F39AE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gray">
          <a:xfrm>
            <a:off x="755936" y="3919897"/>
            <a:ext cx="3240000" cy="900000"/>
          </a:xfrm>
        </p:spPr>
        <p:txBody>
          <a:bodyPr anchor="b" anchorCtr="0"/>
          <a:lstStyle>
            <a:lvl1pPr>
              <a:defRPr sz="1150"/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pic>
        <p:nvPicPr>
          <p:cNvPr id="8" name="Graphique 7" descr="Ministère de la Transition écologique, de la Biodiversité et des Négociations internationales sur le climat et la nature">
            <a:extLst>
              <a:ext uri="{FF2B5EF4-FFF2-40B4-BE49-F238E27FC236}">
                <a16:creationId xmlns:a16="http://schemas.microsoft.com/office/drawing/2014/main" id="{61296EC2-C0A8-1A49-9F11-4238A68389A7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35601" y="864001"/>
            <a:ext cx="6051609" cy="335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6109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 hasCustomPrompt="1"/>
          </p:nvPr>
        </p:nvSpPr>
        <p:spPr bwMode="gray">
          <a:xfrm>
            <a:off x="0" y="0"/>
            <a:ext cx="180000" cy="180000"/>
          </a:xfrm>
          <a:ln>
            <a:solidFill>
              <a:schemeClr val="tx1">
                <a:alpha val="0"/>
              </a:schemeClr>
            </a:solidFill>
          </a:ln>
        </p:spPr>
        <p:txBody>
          <a:bodyPr/>
          <a:lstStyle>
            <a:lvl1pPr>
              <a:defRPr sz="100"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60000" y="2499742"/>
            <a:ext cx="8424000" cy="1923504"/>
          </a:xfrm>
        </p:spPr>
        <p:txBody>
          <a:bodyPr/>
          <a:lstStyle>
            <a:lvl1pPr>
              <a:lnSpc>
                <a:spcPct val="90000"/>
              </a:lnSpc>
              <a:spcAft>
                <a:spcPts val="0"/>
              </a:spcAft>
              <a:defRPr sz="3250" b="1" cap="all" baseline="0"/>
            </a:lvl1pPr>
            <a:lvl2pPr marL="0" indent="0">
              <a:spcBef>
                <a:spcPts val="500"/>
              </a:spcBef>
              <a:spcAft>
                <a:spcPts val="0"/>
              </a:spcAft>
              <a:buNone/>
              <a:defRPr sz="18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cxnSp>
        <p:nvCxnSpPr>
          <p:cNvPr id="12" name="Connecteur droit 11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Graphique 5" descr="Ministère de la Transition écologique, de la Biodiversité et des Négociations internationales sur le climat et la nature">
            <a:extLst>
              <a:ext uri="{FF2B5EF4-FFF2-40B4-BE49-F238E27FC236}">
                <a16:creationId xmlns:a16="http://schemas.microsoft.com/office/drawing/2014/main" id="{AAEA7F4D-CD6C-9AEF-4A1C-2ADBF3448192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248400" y="554401"/>
            <a:ext cx="3092405" cy="1717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904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texte 7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59998" y="1891968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9" name="Espace réservé du texte 7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312000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0" name="Espace réservé du texte 7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6263999" y="1893600"/>
            <a:ext cx="2520000" cy="2530800"/>
          </a:xfrm>
        </p:spPr>
        <p:txBody>
          <a:bodyPr/>
          <a:lstStyle>
            <a:lvl1pPr marL="144000" indent="-144000">
              <a:spcBef>
                <a:spcPts val="400"/>
              </a:spcBef>
              <a:spcAft>
                <a:spcPts val="800"/>
              </a:spcAft>
              <a:buFont typeface="+mj-lt"/>
              <a:buAutoNum type="arabicPeriod"/>
              <a:defRPr b="1"/>
            </a:lvl1pPr>
            <a:lvl2pPr marL="324000" indent="-144000">
              <a:spcBef>
                <a:spcPts val="600"/>
              </a:spcBef>
              <a:spcAft>
                <a:spcPts val="800"/>
              </a:spcAft>
              <a:buFont typeface="+mj-lt"/>
              <a:buAutoNum type="alphaLcPeriod"/>
              <a:defRPr/>
            </a:lvl2pPr>
          </a:lstStyle>
          <a:p>
            <a:pPr lvl="0"/>
            <a:r>
              <a:rPr lang="fr-FR" dirty="0"/>
              <a:t>Titre de la partie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641030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843558"/>
            <a:ext cx="9144000" cy="4300842"/>
          </a:xfrm>
          <a:solidFill>
            <a:schemeClr val="bg1">
              <a:lumMod val="85000"/>
            </a:schemeClr>
          </a:solidFill>
        </p:spPr>
        <p:txBody>
          <a:bodyPr tIns="1080000" anchor="ctr" anchorCtr="0"/>
          <a:lstStyle>
            <a:lvl1pPr algn="ctr">
              <a:defRPr cap="all" baseline="0"/>
            </a:lvl1pPr>
          </a:lstStyle>
          <a:p>
            <a:r>
              <a:rPr lang="fr-FR" dirty="0"/>
              <a:t>Sélectionner l’icône pour insérer une image, </a:t>
            </a:r>
            <a:br>
              <a:rPr lang="fr-FR" dirty="0"/>
            </a:br>
            <a:r>
              <a:rPr lang="fr-FR" dirty="0"/>
              <a:t>puis disposer l’image en arrière plan </a:t>
            </a:r>
            <a:br>
              <a:rPr lang="fr-FR" dirty="0"/>
            </a:br>
            <a:r>
              <a:rPr lang="fr-FR" dirty="0"/>
              <a:t>(Sélectionner l’image avec le bouton droit de la souris / </a:t>
            </a:r>
            <a:br>
              <a:rPr lang="fr-FR" dirty="0"/>
            </a:br>
            <a:r>
              <a:rPr lang="fr-FR" dirty="0"/>
              <a:t>Mettre à l’arrière plan)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738000"/>
            <a:ext cx="8424000" cy="4046400"/>
          </a:xfrm>
          <a:custGeom>
            <a:avLst/>
            <a:gdLst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8424000 w 8424000"/>
              <a:gd name="connsiteY2" fmla="*/ 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  <a:gd name="connsiteX2" fmla="*/ 0 w 8424000"/>
              <a:gd name="connsiteY2" fmla="*/ 40 h 4046400"/>
              <a:gd name="connsiteX3" fmla="*/ 8424000 w 8424000"/>
              <a:gd name="connsiteY3" fmla="*/ 0 h 4046400"/>
              <a:gd name="connsiteX4" fmla="*/ 8424000 w 8424000"/>
              <a:gd name="connsiteY4" fmla="*/ 4046400 h 4046400"/>
              <a:gd name="connsiteX0" fmla="*/ 8424000 w 8424000"/>
              <a:gd name="connsiteY0" fmla="*/ 4046400 h 4046400"/>
              <a:gd name="connsiteX1" fmla="*/ 0 w 8424000"/>
              <a:gd name="connsiteY1" fmla="*/ 4046360 h 404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424000" h="4046400" stroke="0" extrusionOk="0">
                <a:moveTo>
                  <a:pt x="8424000" y="4046400"/>
                </a:moveTo>
                <a:lnTo>
                  <a:pt x="0" y="4046360"/>
                </a:lnTo>
                <a:lnTo>
                  <a:pt x="0" y="40"/>
                </a:lnTo>
                <a:cubicBezTo>
                  <a:pt x="0" y="18"/>
                  <a:pt x="3771553" y="0"/>
                  <a:pt x="8424000" y="0"/>
                </a:cubicBezTo>
                <a:lnTo>
                  <a:pt x="8424000" y="4046400"/>
                </a:lnTo>
                <a:close/>
              </a:path>
              <a:path w="8424000" h="4046400" fill="none">
                <a:moveTo>
                  <a:pt x="8424000" y="4046400"/>
                </a:moveTo>
                <a:lnTo>
                  <a:pt x="0" y="4046360"/>
                </a:lnTo>
              </a:path>
            </a:pathLst>
          </a:custGeom>
          <a:ln w="10160">
            <a:solidFill>
              <a:schemeClr val="tx1"/>
            </a:solidFill>
          </a:ln>
        </p:spPr>
        <p:txBody>
          <a:bodyPr lIns="0" bIns="360000" anchor="ctr" anchorCtr="0"/>
          <a:lstStyle>
            <a:lvl1pPr marL="396000" indent="-396000">
              <a:buFont typeface="+mj-lt"/>
              <a:buAutoNum type="arabicPeriod"/>
              <a:defRPr sz="3250"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8596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s 3 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>
            <a:lvl1pPr>
              <a:defRPr/>
            </a:lvl1pPr>
          </a:lstStyle>
          <a:p>
            <a:r>
              <a:rPr lang="fr-FR" dirty="0"/>
              <a:t>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/>
              <a:t>Intitulé de la direction/service interministérielle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59999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3" name="Espace réservé du texte 11"/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312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4" name="Espace réservé du texte 11"/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264000" y="1836000"/>
            <a:ext cx="2520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 baseline="0"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</p:spTree>
    <p:extLst>
      <p:ext uri="{BB962C8B-B14F-4D97-AF65-F5344CB8AC3E}">
        <p14:creationId xmlns:p14="http://schemas.microsoft.com/office/powerpoint/2010/main" val="3840454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 hasCustomPrompt="1"/>
          </p:nvPr>
        </p:nvSpPr>
        <p:spPr bwMode="gray">
          <a:xfrm>
            <a:off x="359999" y="900000"/>
            <a:ext cx="8424000" cy="720000"/>
          </a:xfrm>
        </p:spPr>
        <p:txBody>
          <a:bodyPr/>
          <a:lstStyle/>
          <a:p>
            <a:r>
              <a:rPr lang="fr-FR" noProof="0" dirty="0"/>
              <a:t>Titre</a:t>
            </a:r>
            <a:endParaRPr lang="fr-FR" dirty="0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4" hasCustomPrompt="1"/>
          </p:nvPr>
        </p:nvSpPr>
        <p:spPr bwMode="gray">
          <a:xfrm>
            <a:off x="359998" y="1836000"/>
            <a:ext cx="8424000" cy="257400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fr-FR" dirty="0"/>
              <a:t>Texte de niveau 1</a:t>
            </a:r>
          </a:p>
          <a:p>
            <a:pPr lvl="1"/>
            <a:r>
              <a:rPr lang="fr-FR" dirty="0"/>
              <a:t>Texte de niveau 2</a:t>
            </a:r>
          </a:p>
          <a:p>
            <a:pPr lvl="2"/>
            <a:r>
              <a:rPr lang="fr-FR" dirty="0"/>
              <a:t>Texte de niveau 3</a:t>
            </a:r>
          </a:p>
          <a:p>
            <a:pPr lvl="3"/>
            <a:r>
              <a:rPr lang="fr-FR" dirty="0"/>
              <a:t>Texte de niveau 4</a:t>
            </a:r>
          </a:p>
          <a:p>
            <a:pPr lvl="4"/>
            <a:r>
              <a:rPr lang="fr-FR" dirty="0"/>
              <a:t>Texte de niveau 5</a:t>
            </a:r>
          </a:p>
        </p:txBody>
      </p:sp>
      <p:sp>
        <p:nvSpPr>
          <p:cNvPr id="15" name="Espace réservé du texte 9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312000" y="180000"/>
            <a:ext cx="5472000" cy="360000"/>
          </a:xfrm>
        </p:spPr>
        <p:txBody>
          <a:bodyPr/>
          <a:lstStyle>
            <a:lvl1pPr marL="108000" indent="-108000" algn="r">
              <a:spcAft>
                <a:spcPts val="0"/>
              </a:spcAft>
              <a:buFont typeface="+mj-lt"/>
              <a:buAutoNum type="arabicPeriod"/>
              <a:defRPr sz="750" b="1"/>
            </a:lvl1pPr>
            <a:lvl2pPr marL="108000" indent="-108000" algn="r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  <a:defRPr sz="750"/>
            </a:lvl2pPr>
          </a:lstStyle>
          <a:p>
            <a:pPr lvl="0"/>
            <a:r>
              <a:rPr lang="fr-FR" dirty="0"/>
              <a:t>Titre</a:t>
            </a:r>
          </a:p>
          <a:p>
            <a:pPr lvl="1"/>
            <a:r>
              <a:rPr lang="fr-FR" dirty="0"/>
              <a:t>Sous-titre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 bwMode="gray">
          <a:xfrm>
            <a:off x="359999" y="900000"/>
            <a:ext cx="8424000" cy="72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noProof="0" dirty="0"/>
              <a:t>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 bwMode="gray">
          <a:xfrm>
            <a:off x="359999" y="1836000"/>
            <a:ext cx="8424000" cy="2574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noProof="0" dirty="0"/>
              <a:t>Texte de niveau 1</a:t>
            </a:r>
          </a:p>
          <a:p>
            <a:pPr lvl="1"/>
            <a:r>
              <a:rPr lang="fr-FR" noProof="0" dirty="0"/>
              <a:t>Texte de niveau 2</a:t>
            </a:r>
          </a:p>
          <a:p>
            <a:pPr lvl="2"/>
            <a:r>
              <a:rPr lang="fr-FR" noProof="0" dirty="0"/>
              <a:t>Texte de niveau 3</a:t>
            </a:r>
          </a:p>
          <a:p>
            <a:pPr lvl="3"/>
            <a:r>
              <a:rPr lang="fr-FR" noProof="0" dirty="0"/>
              <a:t>Texte de niveau 4</a:t>
            </a:r>
          </a:p>
          <a:p>
            <a:pPr lvl="4"/>
            <a:r>
              <a:rPr lang="fr-FR" noProof="0" dirty="0"/>
              <a:t>Texte de niveau 5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 bwMode="gray">
          <a:xfrm>
            <a:off x="7614000" y="4783500"/>
            <a:ext cx="117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ctr">
              <a:defRPr sz="750" b="1">
                <a:solidFill>
                  <a:schemeClr val="tx1"/>
                </a:solidFill>
              </a:defRPr>
            </a:lvl1pPr>
          </a:lstStyle>
          <a:p>
            <a:pPr algn="r"/>
            <a:r>
              <a:rPr lang="fr-FR" cap="all"/>
              <a:t>XX/XX/XXXX</a:t>
            </a:r>
            <a:endParaRPr lang="fr-FR" cap="all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 bwMode="gray">
          <a:xfrm>
            <a:off x="360000" y="4783500"/>
            <a:ext cx="5904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>
              <a:defRPr sz="750" b="1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Intitulé de la direction/service interministérielle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 bwMode="gray">
          <a:xfrm>
            <a:off x="6264000" y="4783500"/>
            <a:ext cx="1350000" cy="36000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r">
              <a:defRPr sz="750" b="1">
                <a:solidFill>
                  <a:schemeClr val="tx1"/>
                </a:solidFill>
              </a:defRPr>
            </a:lvl1pPr>
          </a:lstStyle>
          <a:p>
            <a:fld id="{733122C9-A0B9-462F-8757-0847AD287B63}" type="slidenum">
              <a:rPr lang="fr-FR" smtClean="0"/>
              <a:pPr/>
              <a:t>‹N°›</a:t>
            </a:fld>
            <a:endParaRPr lang="fr-FR" dirty="0"/>
          </a:p>
        </p:txBody>
      </p:sp>
      <p:cxnSp>
        <p:nvCxnSpPr>
          <p:cNvPr id="10" name="Connecteur droit 9"/>
          <p:cNvCxnSpPr/>
          <p:nvPr userDrawn="1"/>
        </p:nvCxnSpPr>
        <p:spPr bwMode="gray">
          <a:xfrm>
            <a:off x="360000" y="4784400"/>
            <a:ext cx="8424000" cy="0"/>
          </a:xfrm>
          <a:prstGeom prst="line">
            <a:avLst/>
          </a:prstGeom>
          <a:ln w="1016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que 8" descr="Ministère de la Transition écologique, de la Biodiversité et des Négociations internationales sur le climat et la nature">
            <a:extLst>
              <a:ext uri="{FF2B5EF4-FFF2-40B4-BE49-F238E27FC236}">
                <a16:creationId xmlns:a16="http://schemas.microsoft.com/office/drawing/2014/main" id="{31FA71B9-112C-63A2-28AC-97AE6C0350EA}"/>
              </a:ext>
            </a:extLst>
          </p:cNvPr>
          <p:cNvPicPr>
            <a:picLocks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306000" y="122400"/>
            <a:ext cx="1375202" cy="76320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8" r:id="rId1"/>
    <p:sldLayoutId id="2147483812" r:id="rId2"/>
    <p:sldLayoutId id="2147483810" r:id="rId3"/>
    <p:sldLayoutId id="2147483811" r:id="rId4"/>
    <p:sldLayoutId id="2147483809" r:id="rId5"/>
    <p:sldLayoutId id="2147483798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55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500"/>
        </a:spcAft>
        <a:buFont typeface="Arial" pitchFamily="34" charset="0"/>
        <a:buNone/>
        <a:defRPr sz="105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252000" indent="-720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itchFamily="34" charset="0"/>
        <a:buChar char="•"/>
        <a:defRPr sz="950" kern="1200">
          <a:solidFill>
            <a:schemeClr val="tx1"/>
          </a:solidFill>
          <a:latin typeface="+mn-lt"/>
          <a:ea typeface="+mn-ea"/>
          <a:cs typeface="+mn-cs"/>
        </a:defRPr>
      </a:lvl2pPr>
      <a:lvl3pPr marL="43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850" kern="1200">
          <a:solidFill>
            <a:schemeClr val="tx1"/>
          </a:solidFill>
          <a:latin typeface="+mn-lt"/>
          <a:ea typeface="+mn-ea"/>
          <a:cs typeface="+mn-cs"/>
        </a:defRPr>
      </a:lvl3pPr>
      <a:lvl4pPr marL="612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50" kern="1200">
          <a:solidFill>
            <a:schemeClr val="tx1"/>
          </a:solidFill>
          <a:latin typeface="+mn-lt"/>
          <a:ea typeface="+mn-ea"/>
          <a:cs typeface="+mn-cs"/>
        </a:defRPr>
      </a:lvl4pPr>
      <a:lvl5pPr marL="828000" indent="-72000" algn="l" defTabSz="914400" rtl="0" eaLnBrk="1" latinLnBrk="0" hangingPunct="1">
        <a:lnSpc>
          <a:spcPct val="100000"/>
        </a:lnSpc>
        <a:spcBef>
          <a:spcPts val="100"/>
        </a:spcBef>
        <a:spcAft>
          <a:spcPts val="100"/>
        </a:spcAft>
        <a:buSzPct val="100000"/>
        <a:buFont typeface="Arial" pitchFamily="34" charset="0"/>
        <a:buChar char="•"/>
        <a:defRPr sz="7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Activer la double authentification sur son compte Cerbère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18/08/2026</a:t>
            </a:r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C140CD-8AED-46FF-A9A2-77308F3F39AE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50" name="Titre couverture"/>
          <p:cNvSpPr>
            <a:spLocks noGrp="1"/>
          </p:cNvSpPr>
          <p:nvPr/>
        </p:nvSpPr>
        <p:spPr>
          <a:xfrm>
            <a:off x="6550000" y="1450000"/>
            <a:ext cx="2234000" cy="205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algn="l">
              <a:lnSpc>
                <a:spcPct val="100000"/>
              </a:lnSpc>
              <a:spcAft>
                <a:spcPts val="800"/>
              </a:spcAft>
              <a:buNone/>
            </a:pPr>
            <a:r>
              <a:rPr sz="1700" b="1">
                <a:solidFill>
                  <a:srgbClr val="000091"/>
                </a:solidFill>
                <a:latin typeface="Marianne"/>
              </a:rPr>
              <a:t>Activer la double authentification
sur son compte Cerbère</a:t>
            </a:r>
          </a:p>
          <a:p>
            <a:pPr algn="l">
              <a:lnSpc>
                <a:spcPct val="105000"/>
              </a:lnSpc>
              <a:spcAft>
                <a:spcPts val="400"/>
              </a:spcAft>
              <a:buNone/>
            </a:pPr>
            <a:r>
              <a:rPr sz="1100" b="0">
                <a:solidFill>
                  <a:srgbClr val="242424"/>
                </a:solidFill>
                <a:latin typeface="Marianne"/>
              </a:rPr>
              <a:t>Guide pas à pas : méthode COURRIEL ou méthode TÉLÉPHONE</a:t>
            </a:r>
          </a:p>
        </p:txBody>
      </p:sp>
      <p:sp>
        <p:nvSpPr>
          <p:cNvPr id="51" name="Date couverture"/>
          <p:cNvSpPr>
            <a:spLocks noGrp="1"/>
          </p:cNvSpPr>
          <p:nvPr/>
        </p:nvSpPr>
        <p:spPr>
          <a:xfrm>
            <a:off x="6550000" y="3650000"/>
            <a:ext cx="2234000" cy="400000"/>
          </a:xfrm>
          <a:prstGeom prst="rect">
            <a:avLst/>
          </a:prstGeom>
        </p:spPr>
        <p:txBody>
          <a:bodyPr wrap="square" anchor="t"/>
          <a:lstStyle/>
          <a:p>
            <a:r>
              <a:rPr>
                <a:latin typeface="Marianne"/>
              </a:rPr>
              <a:t>18/08/2026</a:t>
            </a:r>
          </a:p>
        </p:txBody>
      </p:sp>
    </p:spTree>
    <p:extLst>
      <p:ext uri="{BB962C8B-B14F-4D97-AF65-F5344CB8AC3E}">
        <p14:creationId xmlns:p14="http://schemas.microsoft.com/office/powerpoint/2010/main" val="6242969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Étape 1 — Préparer son téléphone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TÉLÉPHONE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1 / 3</a:t>
            </a:r>
          </a:p>
        </p:txBody>
      </p:sp>
      <p:sp>
        <p:nvSpPr>
          <p:cNvPr id="92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2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2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25" name="Rounded Rectangle 924"/>
          <p:cNvSpPr/>
          <p:nvPr/>
        </p:nvSpPr>
        <p:spPr>
          <a:xfrm>
            <a:off x="356616" y="1627632"/>
            <a:ext cx="8430768" cy="658368"/>
          </a:xfrm>
          <a:prstGeom prst="roundRect">
            <a:avLst>
              <a:gd name="adj" fmla="val 6000"/>
            </a:avLst>
          </a:prstGeom>
          <a:solidFill>
            <a:srgbClr val="FF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26" name="TextBox 925"/>
          <p:cNvSpPr txBox="1"/>
          <p:nvPr/>
        </p:nvSpPr>
        <p:spPr>
          <a:xfrm>
            <a:off x="521208" y="1728216"/>
            <a:ext cx="8101584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050" b="1">
                <a:solidFill>
                  <a:srgbClr val="CE0500"/>
                </a:solidFill>
                <a:latin typeface="Marianne"/>
              </a:rPr>
              <a:t>À faire dans cet ordre</a:t>
            </a:r>
          </a:p>
          <a:p>
            <a:pPr algn="l">
              <a:lnSpc>
                <a:spcPct val="95000"/>
              </a:lnSpc>
              <a:spcAft>
                <a:spcPts val="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Installez d'abord l'application sur votre téléphone. Ne supprimez la méthode courriel qu'ensuite : sans méthode active, vous ne pourrez plus vous connecter.</a:t>
            </a:r>
          </a:p>
        </p:txBody>
      </p:sp>
      <p:sp>
        <p:nvSpPr>
          <p:cNvPr id="927" name="Oval 926"/>
          <p:cNvSpPr/>
          <p:nvPr/>
        </p:nvSpPr>
        <p:spPr>
          <a:xfrm>
            <a:off x="356616" y="2432304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28" name="TextBox 927"/>
          <p:cNvSpPr txBox="1"/>
          <p:nvPr/>
        </p:nvSpPr>
        <p:spPr>
          <a:xfrm>
            <a:off x="722376" y="2414016"/>
            <a:ext cx="2310384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Installer FreeOTP ou Google Authenticator (gratuit) sur son téléphone.</a:t>
            </a:r>
          </a:p>
        </p:txBody>
      </p:sp>
      <p:sp>
        <p:nvSpPr>
          <p:cNvPr id="929" name="Oval 928"/>
          <p:cNvSpPr/>
          <p:nvPr/>
        </p:nvSpPr>
        <p:spPr>
          <a:xfrm>
            <a:off x="3233928" y="2432304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30" name="TextBox 929"/>
          <p:cNvSpPr txBox="1"/>
          <p:nvPr/>
        </p:nvSpPr>
        <p:spPr>
          <a:xfrm>
            <a:off x="3599688" y="2414016"/>
            <a:ext cx="2310384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Sur Cerbère : Mon compte › Authentification à deux facteurs.</a:t>
            </a:r>
          </a:p>
        </p:txBody>
      </p:sp>
      <p:sp>
        <p:nvSpPr>
          <p:cNvPr id="931" name="Oval 930"/>
          <p:cNvSpPr/>
          <p:nvPr/>
        </p:nvSpPr>
        <p:spPr>
          <a:xfrm>
            <a:off x="6111240" y="2432304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32" name="TextBox 931"/>
          <p:cNvSpPr txBox="1"/>
          <p:nvPr/>
        </p:nvSpPr>
        <p:spPr>
          <a:xfrm>
            <a:off x="6477000" y="2414016"/>
            <a:ext cx="2310384" cy="6583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Cocher « Supprimer » sur la ligne « OTP par courriel », puis « Supprimer méthode » et confirmer.</a:t>
            </a:r>
          </a:p>
        </p:txBody>
      </p:sp>
      <p:pic>
        <p:nvPicPr>
          <p:cNvPr id="933" name="Picture 932" descr="c1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5" y="3218688"/>
            <a:ext cx="7653528" cy="1321509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34" name="Rounded Rectangle 933"/>
          <p:cNvSpPr/>
          <p:nvPr/>
        </p:nvSpPr>
        <p:spPr>
          <a:xfrm>
            <a:off x="7059396" y="4051238"/>
            <a:ext cx="405636" cy="224656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5" name="Oval 934"/>
          <p:cNvSpPr/>
          <p:nvPr/>
        </p:nvSpPr>
        <p:spPr>
          <a:xfrm>
            <a:off x="6940524" y="3932366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36" name="Rounded Rectangle 935"/>
          <p:cNvSpPr/>
          <p:nvPr/>
        </p:nvSpPr>
        <p:spPr>
          <a:xfrm>
            <a:off x="882999" y="4348578"/>
            <a:ext cx="742392" cy="171796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7" name="Oval 936"/>
          <p:cNvSpPr/>
          <p:nvPr/>
        </p:nvSpPr>
        <p:spPr>
          <a:xfrm>
            <a:off x="434339" y="4315604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Étape 2 — Ajouter la méthode et scanner le QR code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TÉLÉPHONE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2 / 3</a:t>
            </a:r>
          </a:p>
        </p:txBody>
      </p:sp>
      <p:sp>
        <p:nvSpPr>
          <p:cNvPr id="925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26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27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28" name="Oval 927"/>
          <p:cNvSpPr/>
          <p:nvPr/>
        </p:nvSpPr>
        <p:spPr>
          <a:xfrm>
            <a:off x="356616" y="1645920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29" name="TextBox 928"/>
          <p:cNvSpPr txBox="1"/>
          <p:nvPr/>
        </p:nvSpPr>
        <p:spPr>
          <a:xfrm>
            <a:off x="722376" y="1627632"/>
            <a:ext cx="1591056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Choisir « OTP Cerbère » dans la liste déroulante.</a:t>
            </a:r>
          </a:p>
        </p:txBody>
      </p:sp>
      <p:sp>
        <p:nvSpPr>
          <p:cNvPr id="930" name="Oval 929"/>
          <p:cNvSpPr/>
          <p:nvPr/>
        </p:nvSpPr>
        <p:spPr>
          <a:xfrm>
            <a:off x="2514600" y="1645920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31" name="TextBox 930"/>
          <p:cNvSpPr txBox="1"/>
          <p:nvPr/>
        </p:nvSpPr>
        <p:spPr>
          <a:xfrm>
            <a:off x="2880360" y="1627632"/>
            <a:ext cx="1591056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Cliquer sur le bouton vert « Ajouter méthode ».</a:t>
            </a:r>
          </a:p>
        </p:txBody>
      </p:sp>
      <p:sp>
        <p:nvSpPr>
          <p:cNvPr id="932" name="Oval 931"/>
          <p:cNvSpPr/>
          <p:nvPr/>
        </p:nvSpPr>
        <p:spPr>
          <a:xfrm>
            <a:off x="4672584" y="1645920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33" name="TextBox 932"/>
          <p:cNvSpPr txBox="1"/>
          <p:nvPr/>
        </p:nvSpPr>
        <p:spPr>
          <a:xfrm>
            <a:off x="5038344" y="1627632"/>
            <a:ext cx="1591056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Scanner le QR code avec l'application.</a:t>
            </a:r>
          </a:p>
        </p:txBody>
      </p:sp>
      <p:sp>
        <p:nvSpPr>
          <p:cNvPr id="934" name="Oval 933"/>
          <p:cNvSpPr/>
          <p:nvPr/>
        </p:nvSpPr>
        <p:spPr>
          <a:xfrm>
            <a:off x="6830568" y="1645920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4</a:t>
            </a:r>
          </a:p>
        </p:txBody>
      </p:sp>
      <p:sp>
        <p:nvSpPr>
          <p:cNvPr id="935" name="TextBox 934"/>
          <p:cNvSpPr txBox="1"/>
          <p:nvPr/>
        </p:nvSpPr>
        <p:spPr>
          <a:xfrm>
            <a:off x="7196328" y="1627632"/>
            <a:ext cx="1591056" cy="5669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Saisir le code à 6 chiffres affiché, puis « Valider ».</a:t>
            </a:r>
          </a:p>
        </p:txBody>
      </p:sp>
      <p:pic>
        <p:nvPicPr>
          <p:cNvPr id="936" name="Picture 935" descr="c1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2304288"/>
            <a:ext cx="6583680" cy="697870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37" name="Rounded Rectangle 936"/>
          <p:cNvSpPr/>
          <p:nvPr/>
        </p:nvSpPr>
        <p:spPr>
          <a:xfrm>
            <a:off x="1425000" y="2653223"/>
            <a:ext cx="6340083" cy="125616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8" name="Oval 937"/>
          <p:cNvSpPr/>
          <p:nvPr/>
        </p:nvSpPr>
        <p:spPr>
          <a:xfrm>
            <a:off x="969263" y="2597159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39" name="Rounded Rectangle 938"/>
          <p:cNvSpPr/>
          <p:nvPr/>
        </p:nvSpPr>
        <p:spPr>
          <a:xfrm>
            <a:off x="1425000" y="2806754"/>
            <a:ext cx="513527" cy="146552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0" name="Oval 939"/>
          <p:cNvSpPr/>
          <p:nvPr/>
        </p:nvSpPr>
        <p:spPr>
          <a:xfrm>
            <a:off x="969263" y="2761158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pic>
        <p:nvPicPr>
          <p:cNvPr id="941" name="Picture 940" descr="c1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3127248"/>
            <a:ext cx="6035040" cy="1463363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42" name="Rounded Rectangle 941"/>
          <p:cNvSpPr/>
          <p:nvPr/>
        </p:nvSpPr>
        <p:spPr>
          <a:xfrm>
            <a:off x="2230404" y="3705276"/>
            <a:ext cx="712134" cy="651196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3" name="Oval 942"/>
          <p:cNvSpPr/>
          <p:nvPr/>
        </p:nvSpPr>
        <p:spPr>
          <a:xfrm>
            <a:off x="2111532" y="3586404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44" name="Rounded Rectangle 943"/>
          <p:cNvSpPr/>
          <p:nvPr/>
        </p:nvSpPr>
        <p:spPr>
          <a:xfrm>
            <a:off x="2278684" y="4415008"/>
            <a:ext cx="5190134" cy="102435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45" name="Oval 944"/>
          <p:cNvSpPr/>
          <p:nvPr/>
        </p:nvSpPr>
        <p:spPr>
          <a:xfrm>
            <a:off x="2159812" y="4296136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Étape 3 — Vérifier, puis se connecter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TÉLÉPHONE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3 / 3</a:t>
            </a:r>
          </a:p>
        </p:txBody>
      </p:sp>
      <p:sp>
        <p:nvSpPr>
          <p:cNvPr id="928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29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30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931" name="Oval 930"/>
          <p:cNvSpPr/>
          <p:nvPr/>
        </p:nvSpPr>
        <p:spPr>
          <a:xfrm>
            <a:off x="356616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32" name="TextBox 931"/>
          <p:cNvSpPr txBox="1"/>
          <p:nvPr/>
        </p:nvSpPr>
        <p:spPr>
          <a:xfrm>
            <a:off x="722376" y="1645920"/>
            <a:ext cx="2310384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La ligne « OTP Cerbère » apparaît : la méthode est active.</a:t>
            </a:r>
          </a:p>
        </p:txBody>
      </p:sp>
      <p:sp>
        <p:nvSpPr>
          <p:cNvPr id="933" name="Oval 932"/>
          <p:cNvSpPr/>
          <p:nvPr/>
        </p:nvSpPr>
        <p:spPr>
          <a:xfrm>
            <a:off x="3233928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34" name="TextBox 933"/>
          <p:cNvSpPr txBox="1"/>
          <p:nvPr/>
        </p:nvSpPr>
        <p:spPr>
          <a:xfrm>
            <a:off x="3599688" y="1645920"/>
            <a:ext cx="2310384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À chaque connexion, ouvrir l'application et lire le code à 6 chiffres.</a:t>
            </a:r>
          </a:p>
        </p:txBody>
      </p:sp>
      <p:sp>
        <p:nvSpPr>
          <p:cNvPr id="935" name="Oval 934"/>
          <p:cNvSpPr/>
          <p:nvPr/>
        </p:nvSpPr>
        <p:spPr>
          <a:xfrm>
            <a:off x="6111240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36" name="TextBox 935"/>
          <p:cNvSpPr txBox="1"/>
          <p:nvPr/>
        </p:nvSpPr>
        <p:spPr>
          <a:xfrm>
            <a:off x="6477000" y="1645920"/>
            <a:ext cx="2310384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Le saisir dans le champ « Votre code OTP », puis « Valider ».</a:t>
            </a:r>
          </a:p>
        </p:txBody>
      </p:sp>
      <p:pic>
        <p:nvPicPr>
          <p:cNvPr id="937" name="Picture 936" descr="c1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826" y="2395728"/>
            <a:ext cx="7454347" cy="1371600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38" name="Rounded Rectangle 937"/>
          <p:cNvSpPr/>
          <p:nvPr/>
        </p:nvSpPr>
        <p:spPr>
          <a:xfrm>
            <a:off x="993913" y="3246120"/>
            <a:ext cx="2981739" cy="233172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39" name="Oval 938"/>
          <p:cNvSpPr/>
          <p:nvPr/>
        </p:nvSpPr>
        <p:spPr>
          <a:xfrm>
            <a:off x="533930" y="3243834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40" name="Rounded Rectangle 939"/>
          <p:cNvSpPr/>
          <p:nvPr/>
        </p:nvSpPr>
        <p:spPr>
          <a:xfrm>
            <a:off x="356616" y="3931920"/>
            <a:ext cx="8430768" cy="694944"/>
          </a:xfrm>
          <a:prstGeom prst="roundRect">
            <a:avLst>
              <a:gd name="adj" fmla="val 6000"/>
            </a:avLst>
          </a:prstGeom>
          <a:solidFill>
            <a:srgbClr val="EFFA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41" name="TextBox 940"/>
          <p:cNvSpPr txBox="1"/>
          <p:nvPr/>
        </p:nvSpPr>
        <p:spPr>
          <a:xfrm>
            <a:off x="521208" y="4032504"/>
            <a:ext cx="8101584" cy="49377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050" b="1">
                <a:solidFill>
                  <a:srgbClr val="18753C"/>
                </a:solidFill>
                <a:latin typeface="Marianne"/>
              </a:rPr>
              <a:t>Bon à savoir</a:t>
            </a:r>
          </a:p>
          <a:p>
            <a:pPr algn="l">
              <a:lnSpc>
                <a:spcPct val="95000"/>
              </a:lnSpc>
              <a:spcAft>
                <a:spcPts val="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La saisie du code se fait sur le même écran « Votre code OTP » qu'avec la méthode courriel. Le code change toutes les 30 secondes : saisissez-le sans attendre. L'application fonctionne même sans réseau.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À retenir et assistance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Synthèse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Réflexes et contacts</a:t>
            </a:r>
          </a:p>
        </p:txBody>
      </p:sp>
      <p:sp>
        <p:nvSpPr>
          <p:cNvPr id="931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32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3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934" name="Rounded Rectangle 933"/>
          <p:cNvSpPr/>
          <p:nvPr/>
        </p:nvSpPr>
        <p:spPr>
          <a:xfrm>
            <a:off x="356616" y="1664208"/>
            <a:ext cx="4215384" cy="2724912"/>
          </a:xfrm>
          <a:prstGeom prst="roundRect">
            <a:avLst>
              <a:gd name="adj" fmla="val 6000"/>
            </a:avLst>
          </a:prstGeom>
          <a:solidFill>
            <a:srgbClr val="F0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35" name="TextBox 934"/>
          <p:cNvSpPr txBox="1"/>
          <p:nvPr/>
        </p:nvSpPr>
        <p:spPr>
          <a:xfrm>
            <a:off x="539496" y="1792224"/>
            <a:ext cx="3849624" cy="24688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800"/>
              </a:spcAft>
              <a:buNone/>
            </a:pPr>
            <a:r>
              <a:rPr sz="1300" b="1">
                <a:solidFill>
                  <a:srgbClr val="000091"/>
                </a:solidFill>
                <a:latin typeface="Marianne"/>
              </a:rPr>
              <a:t>À retenir</a:t>
            </a:r>
          </a:p>
          <a:p>
            <a:pPr algn="l">
              <a:lnSpc>
                <a:spcPct val="9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•  Le compte Cerbère est personnel : votre nom, votre prénom, votre adresse mail nominative.</a:t>
            </a:r>
          </a:p>
          <a:p>
            <a:pPr algn="l">
              <a:lnSpc>
                <a:spcPct val="9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•  La double authentification est obligatoire pour le portail SPS.</a:t>
            </a:r>
          </a:p>
          <a:p>
            <a:pPr algn="l">
              <a:lnSpc>
                <a:spcPct val="9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•  Deux méthodes au choix : COURRIEL ou TÉLÉPHONE.</a:t>
            </a:r>
          </a:p>
          <a:p>
            <a:pPr algn="l">
              <a:lnSpc>
                <a:spcPct val="9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•  Tout se gère depuis « Mon compte » › « Authentification à deux facteurs ».</a:t>
            </a:r>
          </a:p>
          <a:p>
            <a:pPr algn="l">
              <a:lnSpc>
                <a:spcPct val="95000"/>
              </a:lnSpc>
              <a:spcAft>
                <a:spcPts val="6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•  Un code à usage unique ne se partage jamais.</a:t>
            </a:r>
          </a:p>
        </p:txBody>
      </p:sp>
      <p:sp>
        <p:nvSpPr>
          <p:cNvPr id="936" name="Rounded Rectangle 935"/>
          <p:cNvSpPr/>
          <p:nvPr/>
        </p:nvSpPr>
        <p:spPr>
          <a:xfrm>
            <a:off x="4824923" y="1664208"/>
            <a:ext cx="3962460" cy="658368"/>
          </a:xfrm>
          <a:prstGeom prst="roundRect">
            <a:avLst>
              <a:gd name="adj" fmla="val 6000"/>
            </a:avLst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37" name="TextBox 936"/>
          <p:cNvSpPr txBox="1"/>
          <p:nvPr/>
        </p:nvSpPr>
        <p:spPr>
          <a:xfrm>
            <a:off x="4989515" y="1764792"/>
            <a:ext cx="3633276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200"/>
              </a:spcAft>
              <a:buNone/>
            </a:pPr>
            <a:r>
              <a:rPr sz="1050" b="1">
                <a:solidFill>
                  <a:srgbClr val="000091"/>
                </a:solidFill>
                <a:latin typeface="Marianne"/>
              </a:rPr>
              <a:t>Je ne reçois pas le code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Vérifiez les indésirables, puis « Renvoyez le code ».</a:t>
            </a:r>
          </a:p>
        </p:txBody>
      </p:sp>
      <p:sp>
        <p:nvSpPr>
          <p:cNvPr id="938" name="Rounded Rectangle 937"/>
          <p:cNvSpPr/>
          <p:nvPr/>
        </p:nvSpPr>
        <p:spPr>
          <a:xfrm>
            <a:off x="4824923" y="2395728"/>
            <a:ext cx="3962460" cy="658368"/>
          </a:xfrm>
          <a:prstGeom prst="roundRect">
            <a:avLst>
              <a:gd name="adj" fmla="val 6000"/>
            </a:avLst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39" name="TextBox 938"/>
          <p:cNvSpPr txBox="1"/>
          <p:nvPr/>
        </p:nvSpPr>
        <p:spPr>
          <a:xfrm>
            <a:off x="4989515" y="2496312"/>
            <a:ext cx="3633276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200"/>
              </a:spcAft>
              <a:buNone/>
            </a:pPr>
            <a:r>
              <a:rPr sz="1050" b="1">
                <a:solidFill>
                  <a:srgbClr val="000091"/>
                </a:solidFill>
                <a:latin typeface="Marianne"/>
              </a:rPr>
              <a:t>Le code est refusé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Il a expiré : 5 min par courriel, 30 s par application.</a:t>
            </a:r>
          </a:p>
        </p:txBody>
      </p:sp>
      <p:sp>
        <p:nvSpPr>
          <p:cNvPr id="940" name="Rounded Rectangle 939"/>
          <p:cNvSpPr/>
          <p:nvPr/>
        </p:nvSpPr>
        <p:spPr>
          <a:xfrm>
            <a:off x="4824923" y="3127248"/>
            <a:ext cx="3962460" cy="658368"/>
          </a:xfrm>
          <a:prstGeom prst="roundRect">
            <a:avLst>
              <a:gd name="adj" fmla="val 6000"/>
            </a:avLst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41" name="TextBox 940"/>
          <p:cNvSpPr txBox="1"/>
          <p:nvPr/>
        </p:nvSpPr>
        <p:spPr>
          <a:xfrm>
            <a:off x="4989515" y="3227832"/>
            <a:ext cx="3633276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200"/>
              </a:spcAft>
              <a:buNone/>
            </a:pPr>
            <a:r>
              <a:rPr sz="1050" b="1">
                <a:solidFill>
                  <a:srgbClr val="000091"/>
                </a:solidFill>
                <a:latin typeface="Marianne"/>
              </a:rPr>
              <a:t>Je n'ai plus accès à ma méthode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Ne supprimez rien : contactez l'assistance MTE-DNUM-PNM.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Votre compte Cerbère est personnel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Point de vigilance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À lire avant toute chose</a:t>
            </a:r>
          </a:p>
        </p:txBody>
      </p:sp>
      <p:sp>
        <p:nvSpPr>
          <p:cNvPr id="901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02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03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904" name="Rounded Rectangle 903"/>
          <p:cNvSpPr/>
          <p:nvPr/>
        </p:nvSpPr>
        <p:spPr>
          <a:xfrm>
            <a:off x="356616" y="1664208"/>
            <a:ext cx="4636922" cy="2724912"/>
          </a:xfrm>
          <a:prstGeom prst="roundRect">
            <a:avLst>
              <a:gd name="adj" fmla="val 6000"/>
            </a:avLst>
          </a:prstGeom>
          <a:solidFill>
            <a:srgbClr val="F0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05" name="TextBox 904"/>
          <p:cNvSpPr txBox="1"/>
          <p:nvPr/>
        </p:nvSpPr>
        <p:spPr>
          <a:xfrm>
            <a:off x="539496" y="1810512"/>
            <a:ext cx="4271162" cy="13932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800"/>
              </a:spcAft>
              <a:buNone/>
            </a:pPr>
            <a:r>
              <a:rPr sz="1300" b="1" dirty="0">
                <a:solidFill>
                  <a:srgbClr val="000091"/>
                </a:solidFill>
                <a:latin typeface="Marianne"/>
              </a:rPr>
              <a:t>Un </a:t>
            </a:r>
            <a:r>
              <a:rPr sz="1300" b="1" dirty="0" err="1">
                <a:solidFill>
                  <a:srgbClr val="000091"/>
                </a:solidFill>
                <a:latin typeface="Marianne"/>
              </a:rPr>
              <a:t>compte</a:t>
            </a:r>
            <a:r>
              <a:rPr sz="1300" b="1" dirty="0">
                <a:solidFill>
                  <a:srgbClr val="000091"/>
                </a:solidFill>
                <a:latin typeface="Marianne"/>
              </a:rPr>
              <a:t> = </a:t>
            </a:r>
            <a:r>
              <a:rPr sz="1300" b="1" dirty="0" err="1">
                <a:solidFill>
                  <a:srgbClr val="000091"/>
                </a:solidFill>
                <a:latin typeface="Marianne"/>
              </a:rPr>
              <a:t>une</a:t>
            </a:r>
            <a:r>
              <a:rPr sz="1300" b="1" dirty="0">
                <a:solidFill>
                  <a:srgbClr val="000091"/>
                </a:solidFill>
                <a:latin typeface="Marianne"/>
              </a:rPr>
              <a:t> </a:t>
            </a:r>
            <a:r>
              <a:rPr sz="1300" b="1" dirty="0" err="1">
                <a:solidFill>
                  <a:srgbClr val="000091"/>
                </a:solidFill>
                <a:latin typeface="Marianne"/>
              </a:rPr>
              <a:t>personne</a:t>
            </a:r>
            <a:endParaRPr sz="1300" b="1" dirty="0">
              <a:solidFill>
                <a:srgbClr val="000091"/>
              </a:solidFill>
              <a:latin typeface="Marianne"/>
            </a:endParaRPr>
          </a:p>
          <a:p>
            <a:pPr algn="l">
              <a:lnSpc>
                <a:spcPct val="95000"/>
              </a:lnSpc>
              <a:spcAft>
                <a:spcPts val="700"/>
              </a:spcAft>
              <a:buNone/>
            </a:pPr>
            <a:r>
              <a:rPr sz="1050" b="0" dirty="0">
                <a:solidFill>
                  <a:srgbClr val="242424"/>
                </a:solidFill>
                <a:latin typeface="Marianne"/>
              </a:rPr>
              <a:t>• 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Vous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renseignez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VOTRE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civilité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, VOTRE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prénom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et VOTRE nom :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ce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sont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eux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qui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identifient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le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compte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.</a:t>
            </a:r>
          </a:p>
          <a:p>
            <a:pPr algn="l">
              <a:lnSpc>
                <a:spcPct val="95000"/>
              </a:lnSpc>
              <a:spcAft>
                <a:spcPts val="700"/>
              </a:spcAft>
              <a:buNone/>
            </a:pPr>
            <a:r>
              <a:rPr sz="1050" b="0" dirty="0">
                <a:solidFill>
                  <a:srgbClr val="242424"/>
                </a:solidFill>
                <a:latin typeface="Marianne"/>
              </a:rPr>
              <a:t>• 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Vous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utilisez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une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adresse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mail nominative (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prenom.nom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@…), jamais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une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boîte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de service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partagée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.</a:t>
            </a:r>
          </a:p>
          <a:p>
            <a:pPr algn="l">
              <a:lnSpc>
                <a:spcPct val="95000"/>
              </a:lnSpc>
              <a:spcAft>
                <a:spcPts val="700"/>
              </a:spcAft>
              <a:buNone/>
            </a:pPr>
            <a:r>
              <a:rPr sz="1050" b="0" dirty="0">
                <a:solidFill>
                  <a:srgbClr val="242424"/>
                </a:solidFill>
                <a:latin typeface="Marianne"/>
              </a:rPr>
              <a:t>• 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Vous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ne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communiquez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à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personne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votre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mot de passe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ni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50" b="0" dirty="0" err="1">
                <a:solidFill>
                  <a:srgbClr val="242424"/>
                </a:solidFill>
                <a:latin typeface="Marianne"/>
              </a:rPr>
              <a:t>vos</a:t>
            </a:r>
            <a:r>
              <a:rPr sz="1050" b="0" dirty="0">
                <a:solidFill>
                  <a:srgbClr val="242424"/>
                </a:solidFill>
                <a:latin typeface="Marianne"/>
              </a:rPr>
              <a:t> codes à usage unique.</a:t>
            </a:r>
          </a:p>
        </p:txBody>
      </p:sp>
      <p:sp>
        <p:nvSpPr>
          <p:cNvPr id="906" name="Rounded Rectangle 905"/>
          <p:cNvSpPr/>
          <p:nvPr/>
        </p:nvSpPr>
        <p:spPr>
          <a:xfrm>
            <a:off x="5246461" y="1664208"/>
            <a:ext cx="3540922" cy="157276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07" name="TextBox 906"/>
          <p:cNvSpPr txBox="1"/>
          <p:nvPr/>
        </p:nvSpPr>
        <p:spPr>
          <a:xfrm>
            <a:off x="5411053" y="1773936"/>
            <a:ext cx="3211738" cy="2377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1050" b="1">
                <a:solidFill>
                  <a:srgbClr val="000091"/>
                </a:solidFill>
                <a:latin typeface="Marianne"/>
              </a:rPr>
              <a:t>Identité du titulaire du compte</a:t>
            </a:r>
          </a:p>
        </p:txBody>
      </p:sp>
      <p:sp>
        <p:nvSpPr>
          <p:cNvPr id="908" name="TextBox 907"/>
          <p:cNvSpPr txBox="1"/>
          <p:nvPr/>
        </p:nvSpPr>
        <p:spPr>
          <a:xfrm>
            <a:off x="5392765" y="2112263"/>
            <a:ext cx="868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1">
                <a:solidFill>
                  <a:srgbClr val="242424"/>
                </a:solidFill>
                <a:latin typeface="Marianne"/>
              </a:rPr>
              <a:t>Civilité</a:t>
            </a:r>
          </a:p>
        </p:txBody>
      </p:sp>
      <p:sp>
        <p:nvSpPr>
          <p:cNvPr id="909" name="Rounded Rectangle 908"/>
          <p:cNvSpPr/>
          <p:nvPr/>
        </p:nvSpPr>
        <p:spPr>
          <a:xfrm>
            <a:off x="6343741" y="2084831"/>
            <a:ext cx="2297338" cy="237744"/>
          </a:xfrm>
          <a:prstGeom prst="roundRect">
            <a:avLst>
              <a:gd name="adj" fmla="val 12000"/>
            </a:avLst>
          </a:prstGeom>
          <a:solidFill>
            <a:srgbClr val="F6F6F6"/>
          </a:solidFill>
          <a:ln w="12700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0" name="TextBox 909"/>
          <p:cNvSpPr txBox="1"/>
          <p:nvPr/>
        </p:nvSpPr>
        <p:spPr>
          <a:xfrm>
            <a:off x="6453469" y="2121408"/>
            <a:ext cx="207788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242424"/>
                </a:solidFill>
                <a:latin typeface="Marianne"/>
              </a:rPr>
              <a:t>Madame</a:t>
            </a:r>
          </a:p>
        </p:txBody>
      </p:sp>
      <p:sp>
        <p:nvSpPr>
          <p:cNvPr id="911" name="TextBox 910"/>
          <p:cNvSpPr txBox="1"/>
          <p:nvPr/>
        </p:nvSpPr>
        <p:spPr>
          <a:xfrm>
            <a:off x="5392765" y="2395727"/>
            <a:ext cx="868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1">
                <a:solidFill>
                  <a:srgbClr val="242424"/>
                </a:solidFill>
                <a:latin typeface="Marianne"/>
              </a:rPr>
              <a:t>Prénom</a:t>
            </a:r>
          </a:p>
        </p:txBody>
      </p:sp>
      <p:sp>
        <p:nvSpPr>
          <p:cNvPr id="912" name="Rounded Rectangle 911"/>
          <p:cNvSpPr/>
          <p:nvPr/>
        </p:nvSpPr>
        <p:spPr>
          <a:xfrm>
            <a:off x="6343741" y="2368296"/>
            <a:ext cx="2297338" cy="237744"/>
          </a:xfrm>
          <a:prstGeom prst="roundRect">
            <a:avLst>
              <a:gd name="adj" fmla="val 12000"/>
            </a:avLst>
          </a:prstGeom>
          <a:solidFill>
            <a:srgbClr val="F6F6F6"/>
          </a:solidFill>
          <a:ln w="12700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3" name="TextBox 912"/>
          <p:cNvSpPr txBox="1"/>
          <p:nvPr/>
        </p:nvSpPr>
        <p:spPr>
          <a:xfrm>
            <a:off x="6453469" y="2404872"/>
            <a:ext cx="207788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242424"/>
                </a:solidFill>
                <a:latin typeface="Marianne"/>
              </a:rPr>
              <a:t>Camille</a:t>
            </a:r>
          </a:p>
        </p:txBody>
      </p:sp>
      <p:sp>
        <p:nvSpPr>
          <p:cNvPr id="914" name="TextBox 913"/>
          <p:cNvSpPr txBox="1"/>
          <p:nvPr/>
        </p:nvSpPr>
        <p:spPr>
          <a:xfrm>
            <a:off x="5392765" y="2679191"/>
            <a:ext cx="868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1">
                <a:solidFill>
                  <a:srgbClr val="242424"/>
                </a:solidFill>
                <a:latin typeface="Marianne"/>
              </a:rPr>
              <a:t>Nom</a:t>
            </a:r>
          </a:p>
        </p:txBody>
      </p:sp>
      <p:sp>
        <p:nvSpPr>
          <p:cNvPr id="915" name="Rounded Rectangle 914"/>
          <p:cNvSpPr/>
          <p:nvPr/>
        </p:nvSpPr>
        <p:spPr>
          <a:xfrm>
            <a:off x="6343741" y="2651760"/>
            <a:ext cx="2297338" cy="237744"/>
          </a:xfrm>
          <a:prstGeom prst="roundRect">
            <a:avLst>
              <a:gd name="adj" fmla="val 12000"/>
            </a:avLst>
          </a:prstGeom>
          <a:solidFill>
            <a:srgbClr val="F6F6F6"/>
          </a:solidFill>
          <a:ln w="12700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6" name="TextBox 915"/>
          <p:cNvSpPr txBox="1"/>
          <p:nvPr/>
        </p:nvSpPr>
        <p:spPr>
          <a:xfrm>
            <a:off x="6453469" y="2688336"/>
            <a:ext cx="207788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242424"/>
                </a:solidFill>
                <a:latin typeface="Marianne"/>
              </a:rPr>
              <a:t>DURAND</a:t>
            </a:r>
          </a:p>
        </p:txBody>
      </p:sp>
      <p:sp>
        <p:nvSpPr>
          <p:cNvPr id="917" name="TextBox 916"/>
          <p:cNvSpPr txBox="1"/>
          <p:nvPr/>
        </p:nvSpPr>
        <p:spPr>
          <a:xfrm>
            <a:off x="5392765" y="2962656"/>
            <a:ext cx="868680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1">
                <a:solidFill>
                  <a:srgbClr val="242424"/>
                </a:solidFill>
                <a:latin typeface="Marianne"/>
              </a:rPr>
              <a:t>Adresse mail</a:t>
            </a:r>
          </a:p>
        </p:txBody>
      </p:sp>
      <p:sp>
        <p:nvSpPr>
          <p:cNvPr id="918" name="Rounded Rectangle 917"/>
          <p:cNvSpPr/>
          <p:nvPr/>
        </p:nvSpPr>
        <p:spPr>
          <a:xfrm>
            <a:off x="6343741" y="2935224"/>
            <a:ext cx="2297338" cy="237744"/>
          </a:xfrm>
          <a:prstGeom prst="roundRect">
            <a:avLst>
              <a:gd name="adj" fmla="val 12000"/>
            </a:avLst>
          </a:prstGeom>
          <a:solidFill>
            <a:srgbClr val="F6F6F6"/>
          </a:solidFill>
          <a:ln w="12700">
            <a:solidFill>
              <a:srgbClr val="DDDDD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9" name="TextBox 918"/>
          <p:cNvSpPr txBox="1"/>
          <p:nvPr/>
        </p:nvSpPr>
        <p:spPr>
          <a:xfrm>
            <a:off x="6453469" y="2971800"/>
            <a:ext cx="2077882" cy="20116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242424"/>
                </a:solidFill>
                <a:latin typeface="Marianne"/>
              </a:rPr>
              <a:t>camille.durand@…</a:t>
            </a:r>
          </a:p>
        </p:txBody>
      </p:sp>
      <p:sp>
        <p:nvSpPr>
          <p:cNvPr id="920" name="Rounded Rectangle 919"/>
          <p:cNvSpPr/>
          <p:nvPr/>
        </p:nvSpPr>
        <p:spPr>
          <a:xfrm>
            <a:off x="5246461" y="3401568"/>
            <a:ext cx="3540922" cy="987552"/>
          </a:xfrm>
          <a:prstGeom prst="roundRect">
            <a:avLst>
              <a:gd name="adj" fmla="val 6000"/>
            </a:avLst>
          </a:prstGeom>
          <a:solidFill>
            <a:srgbClr val="FF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21" name="TextBox 920"/>
          <p:cNvSpPr txBox="1"/>
          <p:nvPr/>
        </p:nvSpPr>
        <p:spPr>
          <a:xfrm>
            <a:off x="5411053" y="3502152"/>
            <a:ext cx="3211738" cy="78638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050" b="1">
                <a:solidFill>
                  <a:srgbClr val="CE0500"/>
                </a:solidFill>
                <a:latin typeface="Marianne"/>
              </a:rPr>
              <a:t>À proscrire</a:t>
            </a:r>
          </a:p>
          <a:p>
            <a:pPr algn="l">
              <a:lnSpc>
                <a:spcPct val="95000"/>
              </a:lnSpc>
              <a:spcAft>
                <a:spcPts val="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Un compte au nom d'un service · une adresse générique (accueil@, contact@) · un compte utilisé par plusieurs agents.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La double authentification et ses deux méthodes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Comprendre et choisir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Le principe en une diapositive</a:t>
            </a:r>
          </a:p>
        </p:txBody>
      </p:sp>
      <p:sp>
        <p:nvSpPr>
          <p:cNvPr id="904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05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06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907" name="Rounded Rectangle 906"/>
          <p:cNvSpPr/>
          <p:nvPr/>
        </p:nvSpPr>
        <p:spPr>
          <a:xfrm>
            <a:off x="356616" y="1645920"/>
            <a:ext cx="8430768" cy="603504"/>
          </a:xfrm>
          <a:prstGeom prst="roundRect">
            <a:avLst>
              <a:gd name="adj" fmla="val 6000"/>
            </a:avLst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08" name="TextBox 907"/>
          <p:cNvSpPr txBox="1"/>
          <p:nvPr/>
        </p:nvSpPr>
        <p:spPr>
          <a:xfrm>
            <a:off x="521208" y="1746504"/>
            <a:ext cx="8101584" cy="40233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050" b="1">
                <a:solidFill>
                  <a:srgbClr val="000091"/>
                </a:solidFill>
                <a:latin typeface="Marianne"/>
              </a:rPr>
              <a:t>Le principe</a:t>
            </a:r>
          </a:p>
          <a:p>
            <a:pPr algn="l">
              <a:lnSpc>
                <a:spcPct val="95000"/>
              </a:lnSpc>
              <a:spcAft>
                <a:spcPts val="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Après votre mot de passe, Cerbère vous demande un second code, à usage unique. Cette double vérification est obligatoire pour accéder au portail SPS.</a:t>
            </a:r>
          </a:p>
        </p:txBody>
      </p:sp>
      <p:sp>
        <p:nvSpPr>
          <p:cNvPr id="909" name="Rounded Rectangle 908"/>
          <p:cNvSpPr/>
          <p:nvPr/>
        </p:nvSpPr>
        <p:spPr>
          <a:xfrm>
            <a:off x="356616" y="2359152"/>
            <a:ext cx="4123944" cy="1645920"/>
          </a:xfrm>
          <a:prstGeom prst="roundRect">
            <a:avLst>
              <a:gd name="adj" fmla="val 6000"/>
            </a:avLst>
          </a:prstGeom>
          <a:solidFill>
            <a:srgbClr val="F0F0F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0" name="TextBox 909"/>
          <p:cNvSpPr txBox="1"/>
          <p:nvPr/>
        </p:nvSpPr>
        <p:spPr>
          <a:xfrm>
            <a:off x="539496" y="2468880"/>
            <a:ext cx="3758184" cy="1444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400" b="1">
                <a:solidFill>
                  <a:srgbClr val="000091"/>
                </a:solidFill>
                <a:latin typeface="Marianne"/>
              </a:rPr>
              <a:t>COURRIEL</a:t>
            </a:r>
          </a:p>
          <a:p>
            <a:pPr algn="l">
              <a:lnSpc>
                <a:spcPct val="95000"/>
              </a:lnSpc>
              <a:spcAft>
                <a:spcPts val="700"/>
              </a:spcAft>
              <a:buNone/>
            </a:pPr>
            <a:r>
              <a:rPr sz="950" b="0">
                <a:solidFill>
                  <a:srgbClr val="666666"/>
                </a:solidFill>
                <a:latin typeface="Marianne"/>
              </a:rPr>
              <a:t>Le code arrive dans votre boîte mail.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Activée par défaut à la création du compte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Aucune application à installer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Code valable 5 minutes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Nécessite d'accéder à sa messagerie</a:t>
            </a:r>
          </a:p>
        </p:txBody>
      </p:sp>
      <p:sp>
        <p:nvSpPr>
          <p:cNvPr id="911" name="Rounded Rectangle 910"/>
          <p:cNvSpPr/>
          <p:nvPr/>
        </p:nvSpPr>
        <p:spPr>
          <a:xfrm>
            <a:off x="4663440" y="2359152"/>
            <a:ext cx="4123944" cy="1645920"/>
          </a:xfrm>
          <a:prstGeom prst="roundRect">
            <a:avLst>
              <a:gd name="adj" fmla="val 6000"/>
            </a:avLst>
          </a:prstGeom>
          <a:solidFill>
            <a:srgbClr val="F6F6F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2" name="TextBox 911"/>
          <p:cNvSpPr txBox="1"/>
          <p:nvPr/>
        </p:nvSpPr>
        <p:spPr>
          <a:xfrm>
            <a:off x="4846320" y="2468880"/>
            <a:ext cx="3758184" cy="144475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400" b="1">
                <a:solidFill>
                  <a:srgbClr val="21215A"/>
                </a:solidFill>
                <a:latin typeface="Marianne"/>
              </a:rPr>
              <a:t>TÉLÉPHONE</a:t>
            </a:r>
          </a:p>
          <a:p>
            <a:pPr algn="l">
              <a:lnSpc>
                <a:spcPct val="95000"/>
              </a:lnSpc>
              <a:spcAft>
                <a:spcPts val="700"/>
              </a:spcAft>
              <a:buNone/>
            </a:pPr>
            <a:r>
              <a:rPr sz="950" b="0">
                <a:solidFill>
                  <a:srgbClr val="666666"/>
                </a:solidFill>
                <a:latin typeface="Marianne"/>
              </a:rPr>
              <a:t>Le code est généré par une application mobile.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À activer soi-même depuis « Mon compte »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Application gratuite : FreeOTP ou Google Authenticator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Nouveau code toutes les 30 secondes</a:t>
            </a:r>
          </a:p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950" b="0">
                <a:solidFill>
                  <a:srgbClr val="242424"/>
                </a:solidFill>
                <a:latin typeface="Marianne"/>
              </a:rPr>
              <a:t>•  Fonctionne même sans réseau sur le mobile</a:t>
            </a:r>
          </a:p>
        </p:txBody>
      </p:sp>
      <p:sp>
        <p:nvSpPr>
          <p:cNvPr id="913" name="Rounded Rectangle 912"/>
          <p:cNvSpPr/>
          <p:nvPr/>
        </p:nvSpPr>
        <p:spPr>
          <a:xfrm>
            <a:off x="356616" y="4059936"/>
            <a:ext cx="8430768" cy="621792"/>
          </a:xfrm>
          <a:prstGeom prst="roundRect">
            <a:avLst>
              <a:gd name="adj" fmla="val 6000"/>
            </a:avLst>
          </a:prstGeom>
          <a:solidFill>
            <a:srgbClr val="EFFA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14" name="TextBox 913"/>
          <p:cNvSpPr txBox="1"/>
          <p:nvPr/>
        </p:nvSpPr>
        <p:spPr>
          <a:xfrm>
            <a:off x="521208" y="4160520"/>
            <a:ext cx="8101584" cy="42062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050" b="1">
                <a:solidFill>
                  <a:srgbClr val="18753C"/>
                </a:solidFill>
                <a:latin typeface="Marianne"/>
              </a:rPr>
              <a:t>Notre conseil</a:t>
            </a:r>
          </a:p>
          <a:p>
            <a:pPr algn="l">
              <a:lnSpc>
                <a:spcPct val="95000"/>
              </a:lnSpc>
              <a:spcAft>
                <a:spcPts val="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Commencez par la méthode COURRIEL, immédiatement disponible.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800"/>
              </a:spcAft>
              <a:buNone/>
            </a:pPr>
            <a:r>
              <a:rPr sz="2600" b="1">
                <a:solidFill>
                  <a:srgbClr val="000091"/>
                </a:solidFill>
                <a:latin typeface="Marianne"/>
              </a:rPr>
              <a:t>Méthode COURRIEL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666666"/>
                </a:solidFill>
                <a:latin typeface="Marianne"/>
              </a:rPr>
              <a:t>Recevoir son code par mail</a:t>
            </a:r>
          </a:p>
        </p:txBody>
      </p:sp>
      <p:sp>
        <p:nvSpPr>
          <p:cNvPr id="907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08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09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Étape 1 — Vérifier que la méthode est active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COURRIEL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1 / 3</a:t>
            </a:r>
          </a:p>
        </p:txBody>
      </p:sp>
      <p:sp>
        <p:nvSpPr>
          <p:cNvPr id="910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11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12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913" name="Oval 912"/>
          <p:cNvSpPr/>
          <p:nvPr/>
        </p:nvSpPr>
        <p:spPr>
          <a:xfrm>
            <a:off x="356616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14" name="TextBox 913"/>
          <p:cNvSpPr txBox="1"/>
          <p:nvPr/>
        </p:nvSpPr>
        <p:spPr>
          <a:xfrm>
            <a:off x="722376" y="1645920"/>
            <a:ext cx="1591056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Se connecter au portail Cerbère (adresse mail + mot de passe).</a:t>
            </a:r>
          </a:p>
        </p:txBody>
      </p:sp>
      <p:sp>
        <p:nvSpPr>
          <p:cNvPr id="915" name="Oval 914"/>
          <p:cNvSpPr/>
          <p:nvPr/>
        </p:nvSpPr>
        <p:spPr>
          <a:xfrm>
            <a:off x="2514600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16" name="TextBox 915"/>
          <p:cNvSpPr txBox="1"/>
          <p:nvPr/>
        </p:nvSpPr>
        <p:spPr>
          <a:xfrm>
            <a:off x="2880360" y="1645920"/>
            <a:ext cx="1591056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Cliquer sur « Mon compte », en haut à droite.</a:t>
            </a:r>
          </a:p>
        </p:txBody>
      </p:sp>
      <p:sp>
        <p:nvSpPr>
          <p:cNvPr id="917" name="Oval 916"/>
          <p:cNvSpPr/>
          <p:nvPr/>
        </p:nvSpPr>
        <p:spPr>
          <a:xfrm>
            <a:off x="4672584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18" name="TextBox 917"/>
          <p:cNvSpPr txBox="1"/>
          <p:nvPr/>
        </p:nvSpPr>
        <p:spPr>
          <a:xfrm>
            <a:off x="5038344" y="1645920"/>
            <a:ext cx="1591056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Descendre au bloc « Authentification à deux facteurs ».</a:t>
            </a:r>
          </a:p>
        </p:txBody>
      </p:sp>
      <p:sp>
        <p:nvSpPr>
          <p:cNvPr id="919" name="Oval 918"/>
          <p:cNvSpPr/>
          <p:nvPr/>
        </p:nvSpPr>
        <p:spPr>
          <a:xfrm>
            <a:off x="6830568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4</a:t>
            </a:r>
          </a:p>
        </p:txBody>
      </p:sp>
      <p:sp>
        <p:nvSpPr>
          <p:cNvPr id="920" name="TextBox 919"/>
          <p:cNvSpPr txBox="1"/>
          <p:nvPr/>
        </p:nvSpPr>
        <p:spPr>
          <a:xfrm>
            <a:off x="7196328" y="1645920"/>
            <a:ext cx="1591056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La ligne « OTP par courriel » y figure : c'est actif.</a:t>
            </a:r>
          </a:p>
        </p:txBody>
      </p:sp>
      <p:pic>
        <p:nvPicPr>
          <p:cNvPr id="921" name="Picture 920" descr="c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5" y="2633472"/>
            <a:ext cx="7653528" cy="1409480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22" name="Rounded Rectangle 921"/>
          <p:cNvSpPr/>
          <p:nvPr/>
        </p:nvSpPr>
        <p:spPr>
          <a:xfrm>
            <a:off x="837078" y="3542587"/>
            <a:ext cx="2433821" cy="204374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3" name="Oval 922"/>
          <p:cNvSpPr/>
          <p:nvPr/>
        </p:nvSpPr>
        <p:spPr>
          <a:xfrm>
            <a:off x="434339" y="3525902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4</a:t>
            </a:r>
          </a:p>
        </p:txBody>
      </p:sp>
      <p:sp>
        <p:nvSpPr>
          <p:cNvPr id="924" name="TextBox 923"/>
          <p:cNvSpPr txBox="1"/>
          <p:nvPr/>
        </p:nvSpPr>
        <p:spPr>
          <a:xfrm>
            <a:off x="745235" y="4106960"/>
            <a:ext cx="7653528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666666"/>
                </a:solidFill>
                <a:latin typeface="Marianne"/>
              </a:rPr>
              <a:t>« Mon compte » › Authentification à deux facteurs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000" y="922104"/>
            <a:ext cx="8521480" cy="480884"/>
          </a:xfrm>
        </p:spPr>
        <p:txBody>
          <a:bodyPr wrap="square"/>
          <a:lstStyle/>
          <a:p>
            <a:pPr>
              <a:buNone/>
            </a:pPr>
            <a:r>
              <a:rPr sz="2100" dirty="0">
                <a:latin typeface="Marianne"/>
              </a:rPr>
              <a:t>Étape </a:t>
            </a:r>
            <a:r>
              <a:rPr lang="fr-FR" sz="2100" dirty="0">
                <a:latin typeface="Marianne"/>
              </a:rPr>
              <a:t>2</a:t>
            </a:r>
            <a:r>
              <a:rPr sz="2100" dirty="0">
                <a:latin typeface="Marianne"/>
              </a:rPr>
              <a:t> — </a:t>
            </a:r>
            <a:r>
              <a:rPr lang="fr-FR" sz="2100" dirty="0">
                <a:latin typeface="Marianne"/>
              </a:rPr>
              <a:t>Activer </a:t>
            </a:r>
            <a:r>
              <a:rPr sz="2100" dirty="0">
                <a:latin typeface="Marianne"/>
              </a:rPr>
              <a:t>la </a:t>
            </a:r>
            <a:r>
              <a:rPr sz="2100" dirty="0" err="1">
                <a:latin typeface="Marianne"/>
              </a:rPr>
              <a:t>méthode</a:t>
            </a:r>
            <a:r>
              <a:rPr sz="2100" dirty="0">
                <a:latin typeface="Marianne"/>
              </a:rPr>
              <a:t> </a:t>
            </a:r>
            <a:r>
              <a:rPr lang="fr-FR" sz="2100" dirty="0">
                <a:latin typeface="Marianne"/>
              </a:rPr>
              <a:t>OTP par courriel si inactive </a:t>
            </a:r>
            <a:endParaRPr sz="2100" dirty="0">
              <a:latin typeface="Marianne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COURRIEL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1 / 3</a:t>
            </a:r>
          </a:p>
        </p:txBody>
      </p:sp>
      <p:sp>
        <p:nvSpPr>
          <p:cNvPr id="910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11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12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913" name="Oval 912"/>
          <p:cNvSpPr/>
          <p:nvPr/>
        </p:nvSpPr>
        <p:spPr>
          <a:xfrm>
            <a:off x="347472" y="1461667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14" name="TextBox 913"/>
          <p:cNvSpPr txBox="1"/>
          <p:nvPr/>
        </p:nvSpPr>
        <p:spPr>
          <a:xfrm>
            <a:off x="722415" y="1412748"/>
            <a:ext cx="1591056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 dirty="0">
                <a:solidFill>
                  <a:srgbClr val="242424"/>
                </a:solidFill>
                <a:latin typeface="Marianne"/>
              </a:rPr>
              <a:t>Se connecter au 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portail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Cerbère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(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adresse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mail + mot de passe).</a:t>
            </a:r>
          </a:p>
        </p:txBody>
      </p:sp>
      <p:sp>
        <p:nvSpPr>
          <p:cNvPr id="915" name="Oval 914"/>
          <p:cNvSpPr/>
          <p:nvPr/>
        </p:nvSpPr>
        <p:spPr>
          <a:xfrm>
            <a:off x="2460939" y="1448263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 dirty="0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16" name="TextBox 915"/>
          <p:cNvSpPr txBox="1"/>
          <p:nvPr/>
        </p:nvSpPr>
        <p:spPr>
          <a:xfrm>
            <a:off x="2843784" y="1393216"/>
            <a:ext cx="1383523" cy="4247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 dirty="0">
                <a:solidFill>
                  <a:srgbClr val="242424"/>
                </a:solidFill>
                <a:latin typeface="Marianne"/>
              </a:rPr>
              <a:t>Cliquer sur « Mon 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compte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», 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en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haut à droite.</a:t>
            </a:r>
          </a:p>
        </p:txBody>
      </p:sp>
      <p:sp>
        <p:nvSpPr>
          <p:cNvPr id="917" name="Oval 916"/>
          <p:cNvSpPr/>
          <p:nvPr/>
        </p:nvSpPr>
        <p:spPr>
          <a:xfrm>
            <a:off x="4372987" y="1437192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18" name="TextBox 917"/>
          <p:cNvSpPr txBox="1"/>
          <p:nvPr/>
        </p:nvSpPr>
        <p:spPr>
          <a:xfrm>
            <a:off x="4672944" y="1393216"/>
            <a:ext cx="1591056" cy="7772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 dirty="0" err="1">
                <a:solidFill>
                  <a:srgbClr val="242424"/>
                </a:solidFill>
                <a:latin typeface="Marianne"/>
              </a:rPr>
              <a:t>Descendre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au bloc « 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Authentification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à deux </a:t>
            </a:r>
            <a:r>
              <a:rPr sz="1000" b="0" dirty="0" err="1">
                <a:solidFill>
                  <a:srgbClr val="242424"/>
                </a:solidFill>
                <a:latin typeface="Marianne"/>
              </a:rPr>
              <a:t>facteurs</a:t>
            </a:r>
            <a:r>
              <a:rPr sz="1000" b="0" dirty="0">
                <a:solidFill>
                  <a:srgbClr val="242424"/>
                </a:solidFill>
                <a:latin typeface="Marianne"/>
              </a:rPr>
              <a:t> ».</a:t>
            </a:r>
          </a:p>
        </p:txBody>
      </p:sp>
      <p:sp>
        <p:nvSpPr>
          <p:cNvPr id="919" name="Oval 918"/>
          <p:cNvSpPr/>
          <p:nvPr/>
        </p:nvSpPr>
        <p:spPr>
          <a:xfrm>
            <a:off x="6449620" y="1431467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4</a:t>
            </a:r>
          </a:p>
        </p:txBody>
      </p:sp>
      <p:sp>
        <p:nvSpPr>
          <p:cNvPr id="920" name="TextBox 919"/>
          <p:cNvSpPr txBox="1"/>
          <p:nvPr/>
        </p:nvSpPr>
        <p:spPr>
          <a:xfrm>
            <a:off x="6853893" y="1402988"/>
            <a:ext cx="1462523" cy="28315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lang="fr-FR" sz="1000" b="0" dirty="0">
                <a:solidFill>
                  <a:srgbClr val="242424"/>
                </a:solidFill>
                <a:latin typeface="Marianne"/>
              </a:rPr>
              <a:t>Sélectionner OTP par courriel</a:t>
            </a:r>
            <a:endParaRPr sz="1000" b="0" dirty="0">
              <a:solidFill>
                <a:srgbClr val="242424"/>
              </a:solidFill>
              <a:latin typeface="Marianne"/>
            </a:endParaRPr>
          </a:p>
        </p:txBody>
      </p:sp>
      <p:sp>
        <p:nvSpPr>
          <p:cNvPr id="923" name="Oval 922"/>
          <p:cNvSpPr/>
          <p:nvPr/>
        </p:nvSpPr>
        <p:spPr>
          <a:xfrm>
            <a:off x="351842" y="1965896"/>
            <a:ext cx="256032" cy="290122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lang="fr-FR" sz="900" b="1" dirty="0">
                <a:solidFill>
                  <a:srgbClr val="FFFFFF"/>
                </a:solidFill>
                <a:latin typeface="Marianne"/>
              </a:rPr>
              <a:t>5</a:t>
            </a:r>
            <a:endParaRPr sz="900" b="1" dirty="0">
              <a:solidFill>
                <a:srgbClr val="FFFFFF"/>
              </a:solidFill>
              <a:latin typeface="Marianne"/>
            </a:endParaRPr>
          </a:p>
        </p:txBody>
      </p:sp>
      <p:sp>
        <p:nvSpPr>
          <p:cNvPr id="924" name="TextBox 923"/>
          <p:cNvSpPr txBox="1"/>
          <p:nvPr/>
        </p:nvSpPr>
        <p:spPr>
          <a:xfrm>
            <a:off x="722376" y="4196189"/>
            <a:ext cx="7653528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666666"/>
                </a:solidFill>
                <a:latin typeface="Marianne"/>
              </a:rPr>
              <a:t>« Mon compte » › Authentification à deux facteurs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A5C47B-D8A4-435E-8436-C5B10973BE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970" y="2371096"/>
            <a:ext cx="7125740" cy="171293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05DE4D1E-4DC1-4302-B337-065375FB8245}"/>
              </a:ext>
            </a:extLst>
          </p:cNvPr>
          <p:cNvSpPr txBox="1"/>
          <p:nvPr/>
        </p:nvSpPr>
        <p:spPr>
          <a:xfrm>
            <a:off x="793494" y="1965896"/>
            <a:ext cx="2050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dirty="0">
                <a:solidFill>
                  <a:srgbClr val="242424"/>
                </a:solidFill>
                <a:latin typeface="Marianne"/>
              </a:rPr>
              <a:t>Cliquer sur «Valider », au centre en bas.</a:t>
            </a:r>
          </a:p>
          <a:p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3675649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 dirty="0">
                <a:latin typeface="Marianne"/>
              </a:rPr>
              <a:t>Étape </a:t>
            </a:r>
            <a:r>
              <a:rPr lang="fr-FR" sz="2100" dirty="0">
                <a:latin typeface="Marianne"/>
              </a:rPr>
              <a:t>3</a:t>
            </a:r>
            <a:r>
              <a:rPr sz="2100" dirty="0">
                <a:latin typeface="Marianne"/>
              </a:rPr>
              <a:t> — Demander </a:t>
            </a:r>
            <a:r>
              <a:rPr sz="2100" dirty="0" err="1">
                <a:latin typeface="Marianne"/>
              </a:rPr>
              <a:t>l'accès</a:t>
            </a:r>
            <a:r>
              <a:rPr sz="2100" dirty="0">
                <a:latin typeface="Marianne"/>
              </a:rPr>
              <a:t> au </a:t>
            </a:r>
            <a:r>
              <a:rPr sz="2100" dirty="0" err="1">
                <a:latin typeface="Marianne"/>
              </a:rPr>
              <a:t>portail</a:t>
            </a:r>
            <a:r>
              <a:rPr sz="2100" dirty="0">
                <a:latin typeface="Marianne"/>
              </a:rPr>
              <a:t> SPS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COURRIEL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2 / 3</a:t>
            </a:r>
          </a:p>
        </p:txBody>
      </p:sp>
      <p:sp>
        <p:nvSpPr>
          <p:cNvPr id="913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14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15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916" name="Oval 915"/>
          <p:cNvSpPr/>
          <p:nvPr/>
        </p:nvSpPr>
        <p:spPr>
          <a:xfrm>
            <a:off x="356616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17" name="TextBox 916"/>
          <p:cNvSpPr txBox="1"/>
          <p:nvPr/>
        </p:nvSpPr>
        <p:spPr>
          <a:xfrm>
            <a:off x="722376" y="1645920"/>
            <a:ext cx="2310384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Ouvrir le formulaire de contact du portail SPS.</a:t>
            </a:r>
          </a:p>
        </p:txBody>
      </p:sp>
      <p:sp>
        <p:nvSpPr>
          <p:cNvPr id="918" name="Oval 917"/>
          <p:cNvSpPr/>
          <p:nvPr/>
        </p:nvSpPr>
        <p:spPr>
          <a:xfrm>
            <a:off x="3233928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19" name="TextBox 918"/>
          <p:cNvSpPr txBox="1"/>
          <p:nvPr/>
        </p:nvSpPr>
        <p:spPr>
          <a:xfrm>
            <a:off x="3599688" y="1645920"/>
            <a:ext cx="2310384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Cliquer sur « Cliquer ici pour s'authentifier avec CERBERE ».</a:t>
            </a:r>
          </a:p>
        </p:txBody>
      </p:sp>
      <p:sp>
        <p:nvSpPr>
          <p:cNvPr id="920" name="Oval 919"/>
          <p:cNvSpPr/>
          <p:nvPr/>
        </p:nvSpPr>
        <p:spPr>
          <a:xfrm>
            <a:off x="6111240" y="1664208"/>
            <a:ext cx="274320" cy="274320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1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21" name="TextBox 920"/>
          <p:cNvSpPr txBox="1"/>
          <p:nvPr/>
        </p:nvSpPr>
        <p:spPr>
          <a:xfrm>
            <a:off x="6477000" y="1645920"/>
            <a:ext cx="2310384" cy="62179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2000"/>
              </a:lnSpc>
              <a:spcAft>
                <a:spcPts val="40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Saisir son adresse mail et son mot de passe, puis « Connexion ».</a:t>
            </a:r>
          </a:p>
        </p:txBody>
      </p:sp>
      <p:pic>
        <p:nvPicPr>
          <p:cNvPr id="922" name="Picture 921" descr="_c_c2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235" y="2468880"/>
            <a:ext cx="7653528" cy="1753414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23" name="Rounded Rectangle 922"/>
          <p:cNvSpPr/>
          <p:nvPr/>
        </p:nvSpPr>
        <p:spPr>
          <a:xfrm>
            <a:off x="3798993" y="3101862"/>
            <a:ext cx="1676122" cy="184108"/>
          </a:xfrm>
          <a:prstGeom prst="roundRect">
            <a:avLst>
              <a:gd name="adj" fmla="val 20000"/>
            </a:avLst>
          </a:prstGeom>
          <a:noFill/>
          <a:ln w="22225">
            <a:solidFill>
              <a:srgbClr val="E1000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4" name="Oval 923"/>
          <p:cNvSpPr/>
          <p:nvPr/>
        </p:nvSpPr>
        <p:spPr>
          <a:xfrm>
            <a:off x="3680121" y="2982990"/>
            <a:ext cx="237744" cy="237744"/>
          </a:xfrm>
          <a:prstGeom prst="ellipse">
            <a:avLst/>
          </a:prstGeom>
          <a:solidFill>
            <a:srgbClr val="E100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9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25" name="TextBox 924"/>
          <p:cNvSpPr txBox="1"/>
          <p:nvPr/>
        </p:nvSpPr>
        <p:spPr>
          <a:xfrm>
            <a:off x="745235" y="4286302"/>
            <a:ext cx="7653528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95000"/>
              </a:lnSpc>
              <a:spcAft>
                <a:spcPts val="400"/>
              </a:spcAft>
              <a:buNone/>
            </a:pPr>
            <a:r>
              <a:rPr sz="900" b="0">
                <a:solidFill>
                  <a:srgbClr val="666666"/>
                </a:solidFill>
                <a:latin typeface="Marianne"/>
              </a:rPr>
              <a:t>Portail Support Produits et Services (SPS)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pPr>
              <a:buNone/>
            </a:pPr>
            <a:r>
              <a:rPr sz="2100">
                <a:latin typeface="Marianne"/>
              </a:rPr>
              <a:t>Étape 3 — Récupérer le code reçu et le saisir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Méthode COURRIEL</a:t>
            </a:r>
          </a:p>
          <a:p>
            <a:pPr>
              <a:buNone/>
            </a:pPr>
            <a:r>
              <a:rPr sz="900">
                <a:solidFill>
                  <a:srgbClr val="666666"/>
                </a:solidFill>
                <a:latin typeface="Marianne"/>
              </a:rPr>
              <a:t>3 / 3</a:t>
            </a:r>
          </a:p>
        </p:txBody>
      </p:sp>
      <p:sp>
        <p:nvSpPr>
          <p:cNvPr id="916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17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18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8</a:t>
            </a:fld>
            <a:endParaRPr lang="fr-FR" dirty="0"/>
          </a:p>
        </p:txBody>
      </p:sp>
      <p:pic>
        <p:nvPicPr>
          <p:cNvPr id="919" name="Picture 918" descr="c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16" y="1691640"/>
            <a:ext cx="3703320" cy="1923257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20" name="Oval 919"/>
          <p:cNvSpPr/>
          <p:nvPr/>
        </p:nvSpPr>
        <p:spPr>
          <a:xfrm>
            <a:off x="4288536" y="1719072"/>
            <a:ext cx="256032" cy="256032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000" b="1">
                <a:solidFill>
                  <a:srgbClr val="FFFFFF"/>
                </a:solidFill>
                <a:latin typeface="Marianne"/>
              </a:rPr>
              <a:t>1</a:t>
            </a:r>
          </a:p>
        </p:txBody>
      </p:sp>
      <p:sp>
        <p:nvSpPr>
          <p:cNvPr id="921" name="TextBox 920"/>
          <p:cNvSpPr txBox="1"/>
          <p:nvPr/>
        </p:nvSpPr>
        <p:spPr>
          <a:xfrm>
            <a:off x="4636007" y="1700784"/>
            <a:ext cx="415137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1050" b="0">
                <a:solidFill>
                  <a:srgbClr val="242424"/>
                </a:solidFill>
                <a:latin typeface="Marianne"/>
              </a:rPr>
              <a:t>Ouvrir le message « [Cerbère] Votre code de confirmation ».</a:t>
            </a:r>
          </a:p>
        </p:txBody>
      </p:sp>
      <p:sp>
        <p:nvSpPr>
          <p:cNvPr id="922" name="Oval 921"/>
          <p:cNvSpPr/>
          <p:nvPr/>
        </p:nvSpPr>
        <p:spPr>
          <a:xfrm>
            <a:off x="4288536" y="2121408"/>
            <a:ext cx="256032" cy="256032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000" b="1">
                <a:solidFill>
                  <a:srgbClr val="FFFFFF"/>
                </a:solidFill>
                <a:latin typeface="Marianne"/>
              </a:rPr>
              <a:t>2</a:t>
            </a:r>
          </a:p>
        </p:txBody>
      </p:sp>
      <p:sp>
        <p:nvSpPr>
          <p:cNvPr id="923" name="TextBox 922"/>
          <p:cNvSpPr txBox="1"/>
          <p:nvPr/>
        </p:nvSpPr>
        <p:spPr>
          <a:xfrm>
            <a:off x="4636007" y="2103120"/>
            <a:ext cx="415137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1050" b="0">
                <a:solidFill>
                  <a:srgbClr val="242424"/>
                </a:solidFill>
                <a:latin typeface="Marianne"/>
              </a:rPr>
              <a:t>Relever le code de sécurité indiqué dans le message.</a:t>
            </a:r>
          </a:p>
        </p:txBody>
      </p:sp>
      <p:sp>
        <p:nvSpPr>
          <p:cNvPr id="924" name="Oval 923"/>
          <p:cNvSpPr/>
          <p:nvPr/>
        </p:nvSpPr>
        <p:spPr>
          <a:xfrm>
            <a:off x="4288536" y="2523744"/>
            <a:ext cx="256032" cy="256032"/>
          </a:xfrm>
          <a:prstGeom prst="ellipse">
            <a:avLst/>
          </a:prstGeom>
          <a:solidFill>
            <a:srgbClr val="0000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>
              <a:buNone/>
            </a:pPr>
            <a:r>
              <a:rPr sz="1000" b="1">
                <a:solidFill>
                  <a:srgbClr val="FFFFFF"/>
                </a:solidFill>
                <a:latin typeface="Marianne"/>
              </a:rPr>
              <a:t>3</a:t>
            </a:r>
          </a:p>
        </p:txBody>
      </p:sp>
      <p:sp>
        <p:nvSpPr>
          <p:cNvPr id="925" name="TextBox 924"/>
          <p:cNvSpPr txBox="1"/>
          <p:nvPr/>
        </p:nvSpPr>
        <p:spPr>
          <a:xfrm>
            <a:off x="4636007" y="2505456"/>
            <a:ext cx="4151376" cy="3840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400"/>
              </a:spcAft>
              <a:buNone/>
            </a:pPr>
            <a:r>
              <a:rPr sz="1050" b="0">
                <a:solidFill>
                  <a:srgbClr val="242424"/>
                </a:solidFill>
                <a:latin typeface="Marianne"/>
              </a:rPr>
              <a:t>Le saisir dans la page Cerbère, puis cliquer sur « Valider ».</a:t>
            </a:r>
          </a:p>
        </p:txBody>
      </p:sp>
      <p:pic>
        <p:nvPicPr>
          <p:cNvPr id="926" name="Picture 925" descr="c2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536" y="2999232"/>
            <a:ext cx="3107218" cy="914400"/>
          </a:xfrm>
          <a:prstGeom prst="rect">
            <a:avLst/>
          </a:prstGeom>
          <a:ln w="9525">
            <a:solidFill>
              <a:srgbClr val="DDDDDD"/>
            </a:solidFill>
          </a:ln>
        </p:spPr>
      </p:pic>
      <p:sp>
        <p:nvSpPr>
          <p:cNvPr id="927" name="Rounded Rectangle 926"/>
          <p:cNvSpPr/>
          <p:nvPr/>
        </p:nvSpPr>
        <p:spPr>
          <a:xfrm>
            <a:off x="356616" y="4041648"/>
            <a:ext cx="8430768" cy="566928"/>
          </a:xfrm>
          <a:prstGeom prst="roundRect">
            <a:avLst>
              <a:gd name="adj" fmla="val 6000"/>
            </a:avLst>
          </a:prstGeom>
          <a:solidFill>
            <a:srgbClr val="FFEEE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/>
            <a:endParaRPr/>
          </a:p>
        </p:txBody>
      </p:sp>
      <p:sp>
        <p:nvSpPr>
          <p:cNvPr id="928" name="TextBox 927"/>
          <p:cNvSpPr txBox="1"/>
          <p:nvPr/>
        </p:nvSpPr>
        <p:spPr>
          <a:xfrm>
            <a:off x="521208" y="4142232"/>
            <a:ext cx="8101584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95000"/>
              </a:lnSpc>
              <a:spcAft>
                <a:spcPts val="300"/>
              </a:spcAft>
              <a:buNone/>
            </a:pPr>
            <a:r>
              <a:rPr sz="1050" b="1">
                <a:solidFill>
                  <a:srgbClr val="CE0500"/>
                </a:solidFill>
                <a:latin typeface="Marianne"/>
              </a:rPr>
              <a:t>Important</a:t>
            </a:r>
          </a:p>
          <a:p>
            <a:pPr algn="l">
              <a:lnSpc>
                <a:spcPct val="95000"/>
              </a:lnSpc>
              <a:spcAft>
                <a:spcPts val="0"/>
              </a:spcAft>
              <a:buNone/>
            </a:pPr>
            <a:r>
              <a:rPr sz="1000" b="0">
                <a:solidFill>
                  <a:srgbClr val="242424"/>
                </a:solidFill>
                <a:latin typeface="Marianne"/>
              </a:rPr>
              <a:t>Ce code est strictement personnel et n'est valable que 5 minutes. Ne le transmettez à personne, même à un collègue ou à l'assistance.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100000"/>
              </a:lnSpc>
              <a:spcAft>
                <a:spcPts val="800"/>
              </a:spcAft>
              <a:buNone/>
            </a:pPr>
            <a:r>
              <a:rPr sz="2600" b="1">
                <a:solidFill>
                  <a:srgbClr val="000091"/>
                </a:solidFill>
                <a:latin typeface="Marianne"/>
              </a:rPr>
              <a:t>Méthode TÉLÉPHONE</a:t>
            </a:r>
          </a:p>
          <a:p>
            <a:pPr algn="l">
              <a:lnSpc>
                <a:spcPct val="100000"/>
              </a:lnSpc>
              <a:spcAft>
                <a:spcPts val="400"/>
              </a:spcAft>
              <a:buNone/>
            </a:pPr>
            <a:r>
              <a:rPr sz="1300" b="0">
                <a:solidFill>
                  <a:srgbClr val="666666"/>
                </a:solidFill>
                <a:latin typeface="Marianne"/>
              </a:rPr>
              <a:t>Générer son code sur son mobile</a:t>
            </a:r>
          </a:p>
        </p:txBody>
      </p:sp>
      <p:sp>
        <p:nvSpPr>
          <p:cNvPr id="919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fr-FR" cap="all"/>
              <a:t>18/08/2026</a:t>
            </a:r>
            <a:endParaRPr lang="fr-FR" cap="all" dirty="0"/>
          </a:p>
        </p:txBody>
      </p:sp>
      <p:sp>
        <p:nvSpPr>
          <p:cNvPr id="920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MTE-DNUM-PNM</a:t>
            </a:r>
            <a:endParaRPr lang="fr-FR" dirty="0"/>
          </a:p>
        </p:txBody>
      </p:sp>
      <p:sp>
        <p:nvSpPr>
          <p:cNvPr id="921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122C9-A0B9-462F-8757-0847AD287B63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INISTÈRIEL">
  <a:themeElements>
    <a:clrScheme name="GOUVERNEMENT PPT">
      <a:dk1>
        <a:srgbClr val="000000"/>
      </a:dk1>
      <a:lt1>
        <a:srgbClr val="FFFFFF"/>
      </a:lt1>
      <a:dk2>
        <a:srgbClr val="000091"/>
      </a:dk2>
      <a:lt2>
        <a:srgbClr val="E1000F"/>
      </a:lt2>
      <a:accent1>
        <a:srgbClr val="005841"/>
      </a:accent1>
      <a:accent2>
        <a:srgbClr val="21215A"/>
      </a:accent2>
      <a:accent3>
        <a:srgbClr val="FFD500"/>
      </a:accent3>
      <a:accent4>
        <a:srgbClr val="EA5433"/>
      </a:accent4>
      <a:accent5>
        <a:srgbClr val="8C2237"/>
      </a:accent5>
      <a:accent6>
        <a:srgbClr val="49311F"/>
      </a:accent6>
      <a:hlink>
        <a:srgbClr val="000000"/>
      </a:hlink>
      <a:folHlink>
        <a:srgbClr val="000000"/>
      </a:folHlink>
    </a:clrScheme>
    <a:fontScheme name="GOUVERNEMENT PPT">
      <a:majorFont>
        <a:latin typeface="Marianne"/>
        <a:ea typeface=""/>
        <a:cs typeface=""/>
      </a:majorFont>
      <a:minorFont>
        <a:latin typeface="Mariann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-presentation.potx" id="{A49307EC-E821-4B93-80F4-6FEEC43D3438}" vid="{BB5197B6-FCDC-4AC1-BEB4-A671CE94E055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990</Words>
  <Application>Microsoft Office PowerPoint</Application>
  <PresentationFormat>Affichage à l'écran (16:9)</PresentationFormat>
  <Paragraphs>188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Marianne</vt:lpstr>
      <vt:lpstr>MINISTÈRIEL</vt:lpstr>
      <vt:lpstr>Activer la double authentification sur son compte Cerbère</vt:lpstr>
      <vt:lpstr>Votre compte Cerbère est personnel</vt:lpstr>
      <vt:lpstr>La double authentification et ses deux méthodes</vt:lpstr>
      <vt:lpstr>Méthode COURRIEL Recevoir son code par mail</vt:lpstr>
      <vt:lpstr>Étape 1 — Vérifier que la méthode est active</vt:lpstr>
      <vt:lpstr>Étape 2 — Activer la méthode OTP par courriel si inactive </vt:lpstr>
      <vt:lpstr>Étape 3 — Demander l'accès au portail SPS</vt:lpstr>
      <vt:lpstr>Étape 3 — Récupérer le code reçu et le saisir</vt:lpstr>
      <vt:lpstr>Méthode TÉLÉPHONE Générer son code sur son mobile</vt:lpstr>
      <vt:lpstr>Étape 1 — Préparer son téléphone</vt:lpstr>
      <vt:lpstr>Étape 2 — Ajouter la méthode et scanner le QR code</vt:lpstr>
      <vt:lpstr>Étape 3 — Vérifier, puis se connecter</vt:lpstr>
      <vt:lpstr>À retenir et assistance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Activer la double authentification sur son compte Cerbère</dc:title>
  <dc:subject>Client</dc:subject>
  <dc:creator>JAGER Gabor</dc:creator>
  <cp:lastModifiedBy>MEUNIER Murielle</cp:lastModifiedBy>
  <cp:revision>9</cp:revision>
  <dcterms:created xsi:type="dcterms:W3CDTF">2025-10-13T13:13:40Z</dcterms:created>
  <dcterms:modified xsi:type="dcterms:W3CDTF">2026-09-02T09:08:07Z</dcterms:modified>
</cp:coreProperties>
</file>